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1" r:id="rId8"/>
    <p:sldMasterId id="2147484245" r:id="rId9"/>
    <p:sldMasterId id="2147484273" r:id="rId10"/>
    <p:sldMasterId id="2147484310" r:id="rId11"/>
    <p:sldMasterId id="2147484321" r:id="rId12"/>
    <p:sldMasterId id="2147484332" r:id="rId13"/>
    <p:sldMasterId id="2147484361" r:id="rId14"/>
    <p:sldMasterId id="2147484372" r:id="rId15"/>
  </p:sldMasterIdLst>
  <p:notesMasterIdLst>
    <p:notesMasterId r:id="rId62"/>
  </p:notesMasterIdLst>
  <p:handoutMasterIdLst>
    <p:handoutMasterId r:id="rId63"/>
  </p:handoutMasterIdLst>
  <p:sldIdLst>
    <p:sldId id="327" r:id="rId16"/>
    <p:sldId id="331" r:id="rId17"/>
    <p:sldId id="362" r:id="rId18"/>
    <p:sldId id="376" r:id="rId19"/>
    <p:sldId id="332" r:id="rId20"/>
    <p:sldId id="294" r:id="rId21"/>
    <p:sldId id="295" r:id="rId22"/>
    <p:sldId id="326" r:id="rId23"/>
    <p:sldId id="333" r:id="rId24"/>
    <p:sldId id="334" r:id="rId25"/>
    <p:sldId id="299" r:id="rId26"/>
    <p:sldId id="349" r:id="rId27"/>
    <p:sldId id="301" r:id="rId28"/>
    <p:sldId id="302" r:id="rId29"/>
    <p:sldId id="303" r:id="rId30"/>
    <p:sldId id="304" r:id="rId31"/>
    <p:sldId id="305" r:id="rId32"/>
    <p:sldId id="306" r:id="rId33"/>
    <p:sldId id="307" r:id="rId34"/>
    <p:sldId id="348" r:id="rId35"/>
    <p:sldId id="343" r:id="rId36"/>
    <p:sldId id="344" r:id="rId37"/>
    <p:sldId id="345" r:id="rId38"/>
    <p:sldId id="312" r:id="rId39"/>
    <p:sldId id="313" r:id="rId40"/>
    <p:sldId id="351" r:id="rId41"/>
    <p:sldId id="347" r:id="rId42"/>
    <p:sldId id="368" r:id="rId43"/>
    <p:sldId id="261" r:id="rId44"/>
    <p:sldId id="369" r:id="rId45"/>
    <p:sldId id="263" r:id="rId46"/>
    <p:sldId id="370" r:id="rId47"/>
    <p:sldId id="265" r:id="rId48"/>
    <p:sldId id="371" r:id="rId49"/>
    <p:sldId id="372" r:id="rId50"/>
    <p:sldId id="335" r:id="rId51"/>
    <p:sldId id="338" r:id="rId52"/>
    <p:sldId id="281" r:id="rId53"/>
    <p:sldId id="282" r:id="rId54"/>
    <p:sldId id="340" r:id="rId55"/>
    <p:sldId id="285" r:id="rId56"/>
    <p:sldId id="367" r:id="rId57"/>
    <p:sldId id="377" r:id="rId58"/>
    <p:sldId id="373" r:id="rId59"/>
    <p:sldId id="374" r:id="rId60"/>
    <p:sldId id="375" r:id="rId61"/>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1" autoAdjust="0"/>
    <p:restoredTop sz="75047" autoAdjust="0"/>
  </p:normalViewPr>
  <p:slideViewPr>
    <p:cSldViewPr snapToGrid="0">
      <p:cViewPr varScale="1">
        <p:scale>
          <a:sx n="83" d="100"/>
          <a:sy n="83" d="100"/>
        </p:scale>
        <p:origin x="77" y="317"/>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62" d="100"/>
          <a:sy n="62" d="100"/>
        </p:scale>
        <p:origin x="296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12/29/2015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12/29/2015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hybrid pattern is the</a:t>
            </a:r>
            <a:r>
              <a:rPr lang="en-US" baseline="0" dirty="0" smtClean="0"/>
              <a:t> most flexible. You can mix and match as much client-side code and server-side code as you would like.</a:t>
            </a:r>
          </a:p>
        </p:txBody>
      </p:sp>
    </p:spTree>
    <p:extLst>
      <p:ext uri="{BB962C8B-B14F-4D97-AF65-F5344CB8AC3E}">
        <p14:creationId xmlns:p14="http://schemas.microsoft.com/office/powerpoint/2010/main" val="312562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16</a:t>
            </a:fld>
            <a:endParaRPr lang="en-US"/>
          </a:p>
        </p:txBody>
      </p:sp>
    </p:spTree>
    <p:extLst>
      <p:ext uri="{BB962C8B-B14F-4D97-AF65-F5344CB8AC3E}">
        <p14:creationId xmlns:p14="http://schemas.microsoft.com/office/powerpoint/2010/main" val="81000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an Add-in is installed, SharePoint</a:t>
            </a:r>
            <a:r>
              <a:rPr lang="en-US" baseline="0" dirty="0" smtClean="0"/>
              <a:t> creates a special SharePoint site (</a:t>
            </a:r>
            <a:r>
              <a:rPr lang="en-US" baseline="0" dirty="0" err="1" smtClean="0"/>
              <a:t>SPWeb</a:t>
            </a:r>
            <a:r>
              <a:rPr lang="en-US" baseline="0" dirty="0" smtClean="0"/>
              <a:t>) for the Add-in. This site, called an Add-in Web, is given it’s own top-level URL that is different from the hosting site. This unique URL enforces two things:</a:t>
            </a:r>
          </a:p>
          <a:p>
            <a:endParaRPr lang="en-US" baseline="0" dirty="0" smtClean="0"/>
          </a:p>
          <a:p>
            <a:r>
              <a:rPr lang="en-US" baseline="0" dirty="0" smtClean="0"/>
              <a:t>Blocking cross site scripting (XSS) – because the hosting site &amp; the Add-in Web are in different domains, browsers will block any script that tries to access resources in different domains.</a:t>
            </a:r>
          </a:p>
          <a:p>
            <a:endParaRPr lang="en-US" baseline="0" dirty="0" smtClean="0"/>
          </a:p>
          <a:p>
            <a:r>
              <a:rPr lang="en-US" baseline="0" dirty="0" smtClean="0"/>
              <a:t>Enforcing Add-in Permissions – Add-ins will only be allowed to access SharePoint sites if they have been granted access to do so and when they do, they can access it using the CSOM or OData APIs.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266727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an</a:t>
            </a:r>
            <a:r>
              <a:rPr lang="en-US" baseline="0" dirty="0" smtClean="0"/>
              <a:t> Add-in installed in the </a:t>
            </a:r>
            <a:r>
              <a:rPr lang="en-US" baseline="0" dirty="0" err="1" smtClean="0"/>
              <a:t>SPWeb</a:t>
            </a:r>
            <a:r>
              <a:rPr lang="en-US" baseline="0" dirty="0" smtClean="0"/>
              <a:t> </a:t>
            </a:r>
            <a:r>
              <a:rPr lang="en-US" b="1" baseline="0" dirty="0" smtClean="0"/>
              <a:t>http://intranet.contoso.com</a:t>
            </a:r>
          </a:p>
          <a:p>
            <a:pPr marL="171450" indent="-171450" algn="l">
              <a:buFont typeface="Arial" pitchFamily="34" charset="0"/>
              <a:buChar char="•"/>
            </a:pPr>
            <a:r>
              <a:rPr lang="en-US" baseline="0" dirty="0" smtClean="0"/>
              <a:t>The Add-in URL will be (for example): </a:t>
            </a:r>
            <a:r>
              <a:rPr lang="en-US" b="1" baseline="0" dirty="0" smtClean="0"/>
              <a:t>http://App-bf473b5225nn0f.Apps.contoso.com/SharePointAppTitle</a:t>
            </a:r>
          </a:p>
          <a:p>
            <a:pPr marL="171450" indent="-171450" algn="l">
              <a:buFont typeface="Arial" pitchFamily="34" charset="0"/>
              <a:buChar char="•"/>
            </a:pPr>
            <a:endParaRPr lang="en-US" b="1" baseline="0" dirty="0" smtClean="0"/>
          </a:p>
          <a:p>
            <a:pPr marL="0" indent="0" algn="l">
              <a:buFont typeface="Arial" pitchFamily="34" charset="0"/>
              <a:buNone/>
            </a:pPr>
            <a:r>
              <a:rPr lang="en-US" b="0" baseline="0" dirty="0" smtClean="0"/>
              <a:t>Dissecting the Add-in URL (use </a:t>
            </a:r>
            <a:r>
              <a:rPr lang="en-US" b="1" baseline="0" dirty="0" smtClean="0"/>
              <a:t>http://fabrikam-AppUID.SharePoint.com/AppNAME</a:t>
            </a:r>
            <a:r>
              <a:rPr lang="en-US" b="0" baseline="0" dirty="0" smtClean="0"/>
              <a:t> in the following explanation):</a:t>
            </a:r>
          </a:p>
          <a:p>
            <a:pPr marL="171450" indent="-171450" algn="l">
              <a:buFont typeface="Arial" pitchFamily="34" charset="0"/>
              <a:buChar char="•"/>
            </a:pPr>
            <a:r>
              <a:rPr lang="en-US" b="1" baseline="0" dirty="0" err="1" smtClean="0"/>
              <a:t>AppUID</a:t>
            </a:r>
            <a:r>
              <a:rPr lang="en-US" b="1" baseline="0" dirty="0" smtClean="0"/>
              <a:t>:</a:t>
            </a:r>
            <a:r>
              <a:rPr lang="en-US" b="0" baseline="0" dirty="0" smtClean="0"/>
              <a:t> A unique 14 character identifier that is given to each Add-in installation in that particular customer / tenancy. This makes the domain unique for each Add-in.</a:t>
            </a:r>
          </a:p>
          <a:p>
            <a:pPr marL="171450" indent="-171450" algn="l">
              <a:buFont typeface="Arial" pitchFamily="34" charset="0"/>
              <a:buChar char="•"/>
            </a:pPr>
            <a:r>
              <a:rPr lang="en-US" b="1" baseline="0" dirty="0" err="1" smtClean="0"/>
              <a:t>AppNAME</a:t>
            </a:r>
            <a:r>
              <a:rPr lang="en-US" b="1" baseline="0" dirty="0" smtClean="0"/>
              <a:t>:</a:t>
            </a:r>
            <a:r>
              <a:rPr lang="en-US" b="0" baseline="0" dirty="0" smtClean="0"/>
              <a:t> The name of the </a:t>
            </a:r>
            <a:r>
              <a:rPr lang="en-US" b="0" baseline="0" dirty="0" err="1" smtClean="0"/>
              <a:t>SPWeb</a:t>
            </a:r>
            <a:r>
              <a:rPr lang="en-US" b="0" baseline="0" dirty="0" smtClean="0"/>
              <a:t> folder under which the Add-in is installed. Currently this is a GUID and is automatically generated.</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On-Premises Deployment:</a:t>
            </a:r>
          </a:p>
          <a:p>
            <a:pPr marL="171450" indent="-171450" algn="l">
              <a:buFont typeface="Arial" pitchFamily="34" charset="0"/>
              <a:buChar char="•"/>
            </a:pPr>
            <a:r>
              <a:rPr lang="en-US" b="0" baseline="0" dirty="0" smtClean="0"/>
              <a:t>In the case of an on-premise deployment, everything in the domain </a:t>
            </a:r>
            <a:r>
              <a:rPr lang="en-US" b="0" i="1" baseline="0" dirty="0" smtClean="0"/>
              <a:t>except </a:t>
            </a:r>
            <a:r>
              <a:rPr lang="en-US" b="1" baseline="0" dirty="0" err="1" smtClean="0"/>
              <a:t>AppUID</a:t>
            </a:r>
            <a:r>
              <a:rPr lang="en-US" b="0" baseline="0" dirty="0" smtClean="0"/>
              <a:t> is configurable by the administrator; administrators can specify </a:t>
            </a:r>
            <a:r>
              <a:rPr lang="en-US" b="1" i="1" baseline="0" dirty="0" smtClean="0"/>
              <a:t>tenant  </a:t>
            </a:r>
            <a:r>
              <a:rPr lang="en-US" b="0" baseline="0" dirty="0" smtClean="0"/>
              <a:t>&amp; </a:t>
            </a:r>
            <a:r>
              <a:rPr lang="en-US" b="1" i="1" baseline="0" dirty="0" smtClean="0"/>
              <a:t>domain.com </a:t>
            </a:r>
            <a:r>
              <a:rPr lang="en-US" b="0" baseline="0" dirty="0" smtClean="0"/>
              <a:t>in the above scenario. This is set once while preparing the farm to support Add-ins.</a:t>
            </a:r>
          </a:p>
          <a:p>
            <a:pPr marL="171450" indent="-171450" algn="l">
              <a:buFont typeface="Arial" pitchFamily="34" charset="0"/>
              <a:buChar char="•"/>
            </a:pPr>
            <a:r>
              <a:rPr lang="en-US" b="0" baseline="0" dirty="0" smtClean="0"/>
              <a:t>Developers have control over the </a:t>
            </a:r>
            <a:r>
              <a:rPr lang="en-US" b="1" baseline="0" dirty="0" err="1" smtClean="0"/>
              <a:t>AppNAME</a:t>
            </a:r>
            <a:r>
              <a:rPr lang="en-US" b="1" baseline="0" dirty="0" smtClean="0"/>
              <a:t> </a:t>
            </a:r>
            <a:r>
              <a:rPr lang="en-US" b="0" baseline="0" dirty="0" smtClean="0"/>
              <a:t>within the </a:t>
            </a:r>
            <a:r>
              <a:rPr lang="en-US" b="0" baseline="0" dirty="0" err="1" smtClean="0"/>
              <a:t>AppManifest</a:t>
            </a:r>
            <a:r>
              <a:rPr lang="en-US" b="0" baseline="0" dirty="0" smtClean="0"/>
              <a:t> file of the Add-in package.</a:t>
            </a:r>
          </a:p>
          <a:p>
            <a:pPr marL="171450" indent="-171450" algn="l">
              <a:buFont typeface="Arial" pitchFamily="34" charset="0"/>
              <a:buChar char="•"/>
            </a:pPr>
            <a:r>
              <a:rPr lang="en-US" b="0" baseline="0" dirty="0" smtClean="0"/>
              <a:t>Add-ins should be used with SSL when deployed to production. </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Hosted / Office 365 Deployment:</a:t>
            </a:r>
          </a:p>
          <a:p>
            <a:pPr marL="171450" indent="-171450" algn="l">
              <a:buFont typeface="Arial" pitchFamily="34" charset="0"/>
              <a:buChar char="•"/>
            </a:pPr>
            <a:r>
              <a:rPr lang="en-US" b="0" baseline="0" dirty="0" smtClean="0"/>
              <a:t>In the case of a hosted deployment, the customer name (or tenant name) is determined when they create their account with Office 365 and it is not changed after that. The root domain (</a:t>
            </a:r>
            <a:r>
              <a:rPr lang="en-US" b="0" i="1" baseline="0" dirty="0" smtClean="0"/>
              <a:t>domain.com in the above scenario</a:t>
            </a:r>
            <a:r>
              <a:rPr lang="en-US" b="0" baseline="0" dirty="0" smtClean="0"/>
              <a:t>) is always SharePoint.com.</a:t>
            </a:r>
          </a:p>
          <a:p>
            <a:pPr marL="171450" indent="-171450" algn="l">
              <a:buFont typeface="Arial" pitchFamily="34" charset="0"/>
              <a:buChar char="•"/>
            </a:pP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3265716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19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SharePoint Add-ins</a:t>
            </a:r>
            <a:endParaRPr lang="en-US" sz="1200" b="1" dirty="0">
              <a:solidFill>
                <a:srgbClr val="336699"/>
              </a:solidFill>
              <a:latin typeface="Arial"/>
            </a:endParaRPr>
          </a:p>
        </p:txBody>
      </p:sp>
    </p:spTree>
    <p:extLst>
      <p:ext uri="{BB962C8B-B14F-4D97-AF65-F5344CB8AC3E}">
        <p14:creationId xmlns:p14="http://schemas.microsoft.com/office/powerpoint/2010/main" val="4217189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12/29/2015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266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consideration</a:t>
            </a:r>
            <a:r>
              <a:rPr lang="en-US" baseline="0" dirty="0" smtClean="0"/>
              <a:t> when building Add-ins involves the scope of the Add-in. Will the Add-in be scoped to a SharePoint site (or a web) as a document library is, or will it be tenant scoped. Tenant scoped means that the Add-in may contain data for multiple tenants (customers) and partition each experience per customer.</a:t>
            </a:r>
          </a:p>
          <a:p>
            <a:endParaRPr lang="en-US" baseline="0" dirty="0" smtClean="0"/>
          </a:p>
          <a:p>
            <a:r>
              <a:rPr lang="en-US" baseline="0" dirty="0" smtClean="0"/>
              <a:t>Tenant scoped Add-ins can not reside in SharePoint… these types of Add-ins can only be implemented as cloud apps.</a:t>
            </a:r>
            <a:endParaRPr lang="en-US" dirty="0"/>
          </a:p>
        </p:txBody>
      </p:sp>
    </p:spTree>
    <p:extLst>
      <p:ext uri="{BB962C8B-B14F-4D97-AF65-F5344CB8AC3E}">
        <p14:creationId xmlns:p14="http://schemas.microsoft.com/office/powerpoint/2010/main" val="1335909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0A12D766-4E31-4534-9CD5-FF0C3D788075}"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7434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F1A416E-00D7-40D2-B33A-0CA06D3FCAE0}"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363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SharePoint Add-ins</a:t>
            </a:r>
            <a:endParaRPr lang="en-US" sz="1200" b="1" dirty="0">
              <a:solidFill>
                <a:srgbClr val="336699"/>
              </a:solidFill>
              <a:latin typeface="Arial"/>
            </a:endParaRPr>
          </a:p>
        </p:txBody>
      </p:sp>
    </p:spTree>
    <p:extLst>
      <p:ext uri="{BB962C8B-B14F-4D97-AF65-F5344CB8AC3E}">
        <p14:creationId xmlns:p14="http://schemas.microsoft.com/office/powerpoint/2010/main" val="378937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1110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SharePoint Add-ins</a:t>
            </a:r>
            <a:endParaRPr lang="en-US" sz="1200" b="1" dirty="0">
              <a:solidFill>
                <a:srgbClr val="336699"/>
              </a:solidFill>
              <a:latin typeface="Arial"/>
            </a:endParaRPr>
          </a:p>
        </p:txBody>
      </p:sp>
    </p:spTree>
    <p:extLst>
      <p:ext uri="{BB962C8B-B14F-4D97-AF65-F5344CB8AC3E}">
        <p14:creationId xmlns:p14="http://schemas.microsoft.com/office/powerpoint/2010/main" val="3940151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9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t>12/29/2015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48785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t>12/29/2015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1100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12/29/2015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91052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12/29/2015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63820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09251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57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2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80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t>
            </a:r>
            <a:r>
              <a:rPr lang="en-US" altLang="zh-CN" baseline="0" dirty="0" smtClean="0"/>
              <a:t>Add-in</a:t>
            </a:r>
            <a:r>
              <a:rPr lang="en-US" baseline="0" dirty="0" smtClean="0"/>
              <a:t> Model.</a:t>
            </a:r>
          </a:p>
          <a:p>
            <a:endParaRPr lang="en-US" baseline="0" dirty="0" smtClean="0"/>
          </a:p>
          <a:p>
            <a:r>
              <a:rPr lang="en-US" baseline="0" dirty="0" smtClean="0"/>
              <a:t>In this new model Add-ins do not necessary live within SharePoint. Instead the Add-in’s business logic executes within the context of the client (browser) or externally from SharePoint. This external option could be another non-SharePoint Web server or a cloud server. Add-ins are also more secure in that when they need to access SharePoint resources such as lists and libraries they must be explicitly granted permissions to do so. This is implemented using OAuth. When an Add-in is created, the developer specifies which permission the Add-in needs in order to function. When the Add-in is installed, the user installing the Add-in is prompted to accept the permission requests the Add-in needs (if they deny the permissions, the Add-in is not installed). Once granted permissions, the Add-ins can then talk to SharePoint using the Client Side Object Model (CSOM) or using some of the new OData services in SharePoint.</a:t>
            </a:r>
          </a:p>
          <a:p>
            <a:endParaRPr lang="en-US" baseline="0" dirty="0" smtClean="0"/>
          </a:p>
          <a:p>
            <a:r>
              <a:rPr lang="en-US" baseline="0" dirty="0" smtClean="0"/>
              <a:t>Developers can build Add-ins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Add-ins.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Add-ins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Add-ins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12/29/2015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SharePoint and add an Add-in</a:t>
            </a:r>
            <a:r>
              <a:rPr lang="en-US" baseline="0" dirty="0" smtClean="0"/>
              <a:t> from the Office Store (ex: Weather Widget, Tiny Links, </a:t>
            </a:r>
            <a:r>
              <a:rPr lang="en-US" baseline="0" dirty="0" err="1" smtClean="0"/>
              <a:t>etc</a:t>
            </a:r>
            <a:r>
              <a:rPr lang="en-US" baseline="0" dirty="0" smtClean="0"/>
              <a:t>)</a:t>
            </a:r>
            <a:endParaRPr lang="en-US" dirty="0"/>
          </a:p>
        </p:txBody>
      </p:sp>
      <p:sp>
        <p:nvSpPr>
          <p:cNvPr id="4" name="Date Placeholder 3"/>
          <p:cNvSpPr>
            <a:spLocks noGrp="1"/>
          </p:cNvSpPr>
          <p:nvPr>
            <p:ph type="dt" idx="10"/>
          </p:nvPr>
        </p:nvSpPr>
        <p:spPr/>
        <p:txBody>
          <a:bodyPr/>
          <a:lstStyle/>
          <a:p>
            <a:fld id="{DE273E16-81FF-48D2-9783-121EF39A49B7}"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634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67B2F36-4F63-4B4A-AE0A-6BDA39F23CF3}" type="datetime1">
              <a:rPr lang="en-US" smtClean="0"/>
              <a:t>12/29/2015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52349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client-side pattern typically</a:t>
            </a:r>
            <a:r>
              <a:rPr lang="en-US" baseline="0" dirty="0" smtClean="0"/>
              <a:t> involves adding HTML pages, CSS files and JavaScript files to the Add-in web. This makes it possible to </a:t>
            </a:r>
            <a:r>
              <a:rPr lang="en-US" dirty="0" smtClean="0"/>
              <a:t>add client-side code behind the pages of your Add-in. You can also add quite a few other elements to the Add-in web as well. Here is a short list of what you can add.</a:t>
            </a:r>
          </a:p>
          <a:p>
            <a:pPr marL="171450" indent="-171450">
              <a:buFont typeface="Arial" pitchFamily="34" charset="0"/>
              <a:buChar char="•"/>
            </a:pPr>
            <a:r>
              <a:rPr lang="en-US" dirty="0" smtClean="0"/>
              <a:t>Site columns</a:t>
            </a:r>
          </a:p>
          <a:p>
            <a:pPr marL="171450" indent="-171450">
              <a:buFont typeface="Arial" pitchFamily="34" charset="0"/>
              <a:buChar char="•"/>
            </a:pPr>
            <a:r>
              <a:rPr lang="en-US" dirty="0" smtClean="0"/>
              <a:t>Content types</a:t>
            </a:r>
          </a:p>
          <a:p>
            <a:pPr marL="171450" indent="-171450">
              <a:buFont typeface="Arial" pitchFamily="34" charset="0"/>
              <a:buChar char="•"/>
            </a:pPr>
            <a:r>
              <a:rPr lang="en-US" dirty="0" smtClean="0"/>
              <a:t>List definitions</a:t>
            </a:r>
          </a:p>
          <a:p>
            <a:pPr marL="171450" indent="-171450">
              <a:buFont typeface="Arial" pitchFamily="34" charset="0"/>
              <a:buChar char="•"/>
            </a:pPr>
            <a:r>
              <a:rPr lang="en-US" dirty="0" smtClean="0"/>
              <a:t>List instances</a:t>
            </a:r>
          </a:p>
          <a:p>
            <a:pPr marL="171450" indent="-171450">
              <a:buFont typeface="Arial" pitchFamily="34" charset="0"/>
              <a:buChar char="•"/>
            </a:pPr>
            <a:r>
              <a:rPr lang="en-US" dirty="0" smtClean="0"/>
              <a:t>Site Pages</a:t>
            </a:r>
          </a:p>
          <a:p>
            <a:pPr marL="171450" indent="-171450">
              <a:buFont typeface="Arial" pitchFamily="34" charset="0"/>
              <a:buChar char="•"/>
            </a:pPr>
            <a:r>
              <a:rPr lang="en-US" dirty="0" smtClean="0"/>
              <a:t>Web Part Pages</a:t>
            </a:r>
          </a:p>
          <a:p>
            <a:pPr marL="171450" indent="-171450">
              <a:buFont typeface="Arial" pitchFamily="34" charset="0"/>
              <a:buChar char="•"/>
            </a:pPr>
            <a:r>
              <a:rPr lang="en-US" dirty="0" smtClean="0"/>
              <a:t>Web Parts</a:t>
            </a:r>
          </a:p>
          <a:p>
            <a:pPr marL="171450" indent="-171450">
              <a:buFont typeface="Arial" pitchFamily="34" charset="0"/>
              <a:buChar char="•"/>
            </a:pPr>
            <a:r>
              <a:rPr lang="en-US" dirty="0" smtClean="0"/>
              <a:t>Custom Master Pages</a:t>
            </a:r>
          </a:p>
          <a:p>
            <a:pPr marL="171450" indent="-171450">
              <a:buFont typeface="Arial" pitchFamily="34" charset="0"/>
              <a:buChar char="•"/>
            </a:pPr>
            <a:endParaRPr lang="en-US" dirty="0" smtClean="0"/>
          </a:p>
        </p:txBody>
      </p:sp>
    </p:spTree>
    <p:extLst>
      <p:ext uri="{BB962C8B-B14F-4D97-AF65-F5344CB8AC3E}">
        <p14:creationId xmlns:p14="http://schemas.microsoft.com/office/powerpoint/2010/main" val="142330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server-side pattern is great</a:t>
            </a:r>
            <a:r>
              <a:rPr lang="en-US" baseline="0" dirty="0" smtClean="0"/>
              <a:t> for experienced .NET developers because they are able to write strongly-typed code using C# and VB.NET. You also have the flexibility of picking your preferred execution environment (e.g. .NET 4.0, .NET 4.5, etc.) and not being constrained by all the frustrating limitations if running code inside the SharePoint environment.</a:t>
            </a:r>
          </a:p>
          <a:p>
            <a:endParaRPr lang="en-US" baseline="0" dirty="0" smtClean="0"/>
          </a:p>
          <a:p>
            <a:r>
              <a:rPr lang="en-US" baseline="0" dirty="0" smtClean="0"/>
              <a:t>In some scenarios, the external application associated with a SharePoint Add-in will be self-contained which means it has not need to call into SharePoint to access content. In other scenarios, the external application associated with a SharePoint Add-in will be required to call back into SharePoint to read and write content such as list items and/or documents within the host web or the Add-in web. </a:t>
            </a:r>
            <a:endParaRPr lang="en-US" dirty="0" smtClean="0"/>
          </a:p>
          <a:p>
            <a:endParaRPr lang="en-US" dirty="0"/>
          </a:p>
        </p:txBody>
      </p:sp>
    </p:spTree>
    <p:extLst>
      <p:ext uri="{BB962C8B-B14F-4D97-AF65-F5344CB8AC3E}">
        <p14:creationId xmlns:p14="http://schemas.microsoft.com/office/powerpoint/2010/main" val="833104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045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463215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252195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938598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8658371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675340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7593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24017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7589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285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21493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59250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33861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6770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2622710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24826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90772765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815987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898590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865810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044991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26630878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619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2352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36991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71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4829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9827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37519225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150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00549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35480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542549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720101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169821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555771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46707024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76931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662256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02122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10012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119527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86097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801211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1317960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63138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821565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30930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3765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438876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175733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68261170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154224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292306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21769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6336554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25481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43579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5279006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370204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4985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275813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24819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4526324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00233059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4559392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300667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45296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075054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3754830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61606479"/>
      </p:ext>
    </p:extLst>
  </p:cSld>
  <p:clrMapOvr>
    <a:masterClrMapping/>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95657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06203507"/>
      </p:ext>
    </p:extLst>
  </p:cSld>
  <p:clrMapOvr>
    <a:masterClrMapping/>
  </p:clrMapOvr>
  <p:transition>
    <p:fade/>
  </p:transition>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713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7371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5598077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17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256435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011624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850908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59007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22599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910244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714977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4414509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6905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01383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1031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55677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6791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63"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63"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418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5022B9EA-8A4B-4820-9B50-EA48DAD4C81E}" type="datetimeFigureOut">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A38A8DF-5C70-4E2A-B910-C472A6E67C22}" type="slidenum">
              <a:rPr kumimoji="0" lang="en-US" sz="1224" b="0" i="0" u="none" strike="noStrike" kern="1200" cap="none" spc="0" normalizeH="0" baseline="0" noProof="0" smtClean="0">
                <a:ln>
                  <a:noFill/>
                </a:ln>
                <a:solidFill>
                  <a:srgbClr val="40404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srgbClr val="40404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6320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8974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38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224" b="0" i="0" u="none" strike="noStrike" kern="1200" cap="none" spc="0" normalizeH="0" baseline="0" noProof="0" smtClean="0">
                <a:ln>
                  <a:noFill/>
                </a:ln>
                <a:gradFill>
                  <a:gsLst>
                    <a:gs pos="100000">
                      <a:srgbClr val="797A7D"/>
                    </a:gs>
                    <a:gs pos="0">
                      <a:srgbClr val="797A7D"/>
                    </a:gs>
                  </a:gsLst>
                  <a:lin ang="5400000" scaled="0"/>
                </a:gradFill>
                <a:effectLst/>
                <a:uLnTx/>
                <a:uFillTx/>
                <a:latin typeface="Calibri" panose="020F0502020204030204"/>
                <a:ea typeface="+mn-ea"/>
                <a:cs typeface="+mn-cs"/>
              </a:rPr>
              <a:pPr marL="0" marR="0" lvl="0" indent="0" algn="r" defTabSz="932380"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dirty="0">
              <a:ln>
                <a:noFill/>
              </a:ln>
              <a:gradFill>
                <a:gsLst>
                  <a:gs pos="100000">
                    <a:srgbClr val="797A7D"/>
                  </a:gs>
                  <a:gs pos="0">
                    <a:srgbClr val="797A7D"/>
                  </a:gs>
                </a:gsLst>
                <a:lin ang="5400000" scaled="0"/>
              </a:gra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416246935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1334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043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8025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60763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5142404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9621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99364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03746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93714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64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13685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81915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130603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645276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135150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11818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78695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0960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75599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95696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6306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69783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6783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8420200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873551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174703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546270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972871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442170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69546596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60715492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679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768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47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3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1893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5181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4367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4707596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940158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361780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438459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597579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39190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5557442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029209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733076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534853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04908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3751368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700777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75438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5588972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4788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166698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5227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0093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064321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594080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107912330"/>
      </p:ext>
    </p:extLst>
  </p:cSld>
  <p:clrMapOvr>
    <a:masterClrMapping/>
  </p:clrMapOvr>
  <p:transition>
    <p:fade/>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760163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158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9217973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67111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447310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03567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5810025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171449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182693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302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1345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theme" Target="../theme/theme1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image" Target="../media/image19.png"/><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theme" Target="../theme/theme11.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image" Target="../media/image19.png"/><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2.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6.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image" Target="../media/image4.png"/><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image" Target="../media/image19.pn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heme" Target="../theme/theme8.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image" Target="../media/image19.png"/><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theme" Target="../theme/theme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8" r:id="rId8"/>
    <p:sldLayoutId id="2147484308" r:id="rId9"/>
    <p:sldLayoutId id="2147484309" r:id="rId10"/>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126956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 id="2147484360"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29234485"/>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651" rtl="0" eaLnBrk="1" fontAlgn="auto" latinLnBrk="0" hangingPunct="1">
              <a:lnSpc>
                <a:spcPct val="100000"/>
              </a:lnSpc>
              <a:spcBef>
                <a:spcPts val="0"/>
              </a:spcBef>
              <a:spcAft>
                <a:spcPts val="0"/>
              </a:spcAft>
              <a:buClrTx/>
              <a:buSzTx/>
              <a:buFontTx/>
              <a:buNone/>
              <a:tabLst/>
              <a:defRPr/>
            </a:pPr>
            <a:fld id="{FAC36205-D215-4E26-A0C4-4D4A8DC7F13C}" type="datetimeFigureOut">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651" rtl="0" eaLnBrk="1" fontAlgn="auto" latinLnBrk="0" hangingPunct="1">
                <a:lnSpc>
                  <a:spcPct val="100000"/>
                </a:lnSpc>
                <a:spcBef>
                  <a:spcPts val="0"/>
                </a:spcBef>
                <a:spcAft>
                  <a:spcPts val="0"/>
                </a:spcAft>
                <a:buClrTx/>
                <a:buSzTx/>
                <a:buFontTx/>
                <a:buNone/>
                <a:tabLst/>
                <a:defRPr/>
              </a:pPr>
              <a:t>12/29/2015</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651"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651" rtl="0" eaLnBrk="1" fontAlgn="auto" latinLnBrk="0" hangingPunct="1">
              <a:lnSpc>
                <a:spcPct val="100000"/>
              </a:lnSpc>
              <a:spcBef>
                <a:spcPts val="0"/>
              </a:spcBef>
              <a:spcAft>
                <a:spcPts val="0"/>
              </a:spcAft>
              <a:buClrTx/>
              <a:buSzTx/>
              <a:buFontTx/>
              <a:buNone/>
              <a:tabLst/>
              <a:defRPr/>
            </a:pPr>
            <a:fld id="{F28EAC3F-F101-4D6D-916C-3C73EAB027DC}"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a:t>
            </a:fld>
            <a:endParaRPr kumimoji="0" lang="en-US"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873913172"/>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Lst>
  <p:transition>
    <p:fade/>
  </p:transition>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50546771"/>
      </p:ext>
    </p:extLst>
  </p:cSld>
  <p:clrMap bg1="dk1" tx1="lt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48791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30736073"/>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 id="2147484302" r:id="rId29"/>
    <p:sldLayoutId id="2147484303" r:id="rId30"/>
    <p:sldLayoutId id="2147484304" r:id="rId31"/>
    <p:sldLayoutId id="2147484305" r:id="rId32"/>
    <p:sldLayoutId id="2147484306" r:id="rId33"/>
    <p:sldLayoutId id="2147484307"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1210489782"/>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615287337"/>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81.xml"/><Relationship Id="rId4" Type="http://schemas.openxmlformats.org/officeDocument/2006/relationships/image" Target="../media/image2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dev.office.com/training#?filters=deep%20dive%20building%20blocks%20and%20services%20of%20sharepoint" TargetMode="External"/><Relationship Id="rId2" Type="http://schemas.openxmlformats.org/officeDocument/2006/relationships/hyperlink" Target="http://dev.office.com/codesamples#?filters=sharepoint%20add-ins" TargetMode="External"/><Relationship Id="rId1" Type="http://schemas.openxmlformats.org/officeDocument/2006/relationships/slideLayout" Target="../slideLayouts/slideLayout189.xml"/><Relationship Id="rId4" Type="http://schemas.openxmlformats.org/officeDocument/2006/relationships/hyperlink" Target="https://msdn.microsoft.com/en-us/library/office/fp179930.aspx"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8.xml"/><Relationship Id="rId1" Type="http://schemas.openxmlformats.org/officeDocument/2006/relationships/slideLayout" Target="../slideLayouts/slideLayout133.xml"/><Relationship Id="rId5" Type="http://schemas.openxmlformats.org/officeDocument/2006/relationships/image" Target="../media/image46.emf"/><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9.xml"/><Relationship Id="rId1" Type="http://schemas.openxmlformats.org/officeDocument/2006/relationships/slideLayout" Target="../slideLayouts/slideLayout143.xml"/><Relationship Id="rId6" Type="http://schemas.openxmlformats.org/officeDocument/2006/relationships/image" Target="../media/image48.emf"/><Relationship Id="rId11" Type="http://schemas.openxmlformats.org/officeDocument/2006/relationships/image" Target="../media/image50.png"/><Relationship Id="rId5" Type="http://schemas.openxmlformats.org/officeDocument/2006/relationships/image" Target="../media/image47.emf"/><Relationship Id="rId10" Type="http://schemas.openxmlformats.org/officeDocument/2006/relationships/image" Target="../media/image4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SharePoint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398494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SharePoint building blocks</a:t>
            </a:r>
            <a:endParaRPr lang="en-US" dirty="0"/>
          </a:p>
        </p:txBody>
      </p:sp>
      <p:sp>
        <p:nvSpPr>
          <p:cNvPr id="2" name="Text Placeholder 1"/>
          <p:cNvSpPr>
            <a:spLocks noGrp="1"/>
          </p:cNvSpPr>
          <p:nvPr>
            <p:ph type="body" sz="quarter" idx="10"/>
          </p:nvPr>
        </p:nvSpPr>
        <p:spPr>
          <a:xfrm>
            <a:off x="305179" y="1227305"/>
            <a:ext cx="11887200" cy="5484812"/>
          </a:xfrm>
        </p:spPr>
        <p:txBody>
          <a:bodyPr/>
          <a:lstStyle/>
          <a:p>
            <a:pPr marL="0" indent="0">
              <a:buNone/>
            </a:pPr>
            <a:r>
              <a:rPr lang="en-US" dirty="0" smtClean="0"/>
              <a:t>Lists/Libraries</a:t>
            </a:r>
            <a:endParaRPr lang="en-US" dirty="0" smtClean="0"/>
          </a:p>
          <a:p>
            <a:pPr marL="0" indent="0">
              <a:buNone/>
            </a:pPr>
            <a:r>
              <a:rPr lang="en-US" dirty="0" smtClean="0"/>
              <a:t>Web </a:t>
            </a:r>
            <a:r>
              <a:rPr lang="en-US" dirty="0" smtClean="0"/>
              <a:t>Parts</a:t>
            </a:r>
            <a:endParaRPr lang="en-US" dirty="0" smtClean="0"/>
          </a:p>
          <a:p>
            <a:pPr marL="0" indent="0">
              <a:buNone/>
            </a:pPr>
            <a:r>
              <a:rPr lang="en-US" dirty="0" smtClean="0"/>
              <a:t>Site </a:t>
            </a:r>
            <a:r>
              <a:rPr lang="en-US" dirty="0" smtClean="0"/>
              <a:t>Columns</a:t>
            </a:r>
            <a:endParaRPr lang="en-US" dirty="0" smtClean="0"/>
          </a:p>
          <a:p>
            <a:pPr marL="0" indent="0">
              <a:buNone/>
            </a:pPr>
            <a:r>
              <a:rPr lang="en-US" dirty="0" smtClean="0"/>
              <a:t>Content </a:t>
            </a:r>
            <a:r>
              <a:rPr lang="en-US" dirty="0" smtClean="0"/>
              <a:t>Types</a:t>
            </a:r>
            <a:endParaRPr lang="en-US" dirty="0" smtClean="0"/>
          </a:p>
          <a:p>
            <a:pPr marL="0" indent="0">
              <a:buNone/>
            </a:pPr>
            <a:r>
              <a:rPr lang="en-US" dirty="0" smtClean="0"/>
              <a:t>Remote </a:t>
            </a:r>
            <a:r>
              <a:rPr lang="en-US" dirty="0" smtClean="0"/>
              <a:t>Event Receivers</a:t>
            </a:r>
            <a:endParaRPr lang="en-US" dirty="0" smtClean="0"/>
          </a:p>
          <a:p>
            <a:pPr marL="0" indent="0">
              <a:buNone/>
            </a:pPr>
            <a:r>
              <a:rPr lang="en-US" dirty="0" smtClean="0"/>
              <a:t>Workflows</a:t>
            </a:r>
            <a:endParaRPr lang="en-US" dirty="0"/>
          </a:p>
        </p:txBody>
      </p:sp>
    </p:spTree>
    <p:extLst>
      <p:ext uri="{BB962C8B-B14F-4D97-AF65-F5344CB8AC3E}">
        <p14:creationId xmlns:p14="http://schemas.microsoft.com/office/powerpoint/2010/main" val="7848328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Architecture of Add-ins</a:t>
            </a:r>
            <a:endParaRPr lang="en-US" dirty="0"/>
          </a:p>
        </p:txBody>
      </p:sp>
      <p:sp>
        <p:nvSpPr>
          <p:cNvPr id="26" name="Rectangle 25"/>
          <p:cNvSpPr/>
          <p:nvPr/>
        </p:nvSpPr>
        <p:spPr>
          <a:xfrm>
            <a:off x="6615903" y="1229213"/>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27" name="Rectangle 26"/>
          <p:cNvSpPr/>
          <p:nvPr/>
        </p:nvSpPr>
        <p:spPr>
          <a:xfrm>
            <a:off x="6615903" y="3068152"/>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28" name="Oval 28"/>
          <p:cNvSpPr/>
          <p:nvPr/>
        </p:nvSpPr>
        <p:spPr>
          <a:xfrm>
            <a:off x="6690982" y="3807617"/>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29" name="Oval 28"/>
          <p:cNvSpPr/>
          <p:nvPr/>
        </p:nvSpPr>
        <p:spPr>
          <a:xfrm>
            <a:off x="8518989" y="3807616"/>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30" name="Oval 28"/>
          <p:cNvSpPr/>
          <p:nvPr/>
        </p:nvSpPr>
        <p:spPr>
          <a:xfrm>
            <a:off x="10351817" y="3805010"/>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
        <p:nvSpPr>
          <p:cNvPr id="31" name="Rectangle 30"/>
          <p:cNvSpPr/>
          <p:nvPr/>
        </p:nvSpPr>
        <p:spPr>
          <a:xfrm>
            <a:off x="6615903" y="491909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32" name="Oval 28"/>
          <p:cNvSpPr/>
          <p:nvPr/>
        </p:nvSpPr>
        <p:spPr>
          <a:xfrm>
            <a:off x="6690982" y="5658558"/>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33" name="Oval 28"/>
          <p:cNvSpPr/>
          <p:nvPr/>
        </p:nvSpPr>
        <p:spPr>
          <a:xfrm>
            <a:off x="8518989" y="5658558"/>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34" name="Oval 28"/>
          <p:cNvSpPr/>
          <p:nvPr/>
        </p:nvSpPr>
        <p:spPr>
          <a:xfrm>
            <a:off x="10351817" y="5655952"/>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r>
              <a:rPr lang="en-US" dirty="0">
                <a:gradFill>
                  <a:gsLst>
                    <a:gs pos="1250">
                      <a:schemeClr val="tx1"/>
                    </a:gs>
                    <a:gs pos="100000">
                      <a:schemeClr val="tx1"/>
                    </a:gs>
                  </a:gsLst>
                  <a:lin ang="5400000" scaled="0"/>
                </a:gradFill>
              </a:rPr>
              <a:t/>
            </a:r>
            <a:br>
              <a:rPr lang="en-US" dirty="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Windows</a:t>
            </a:r>
            <a:br>
              <a:rPr lang="en-US" dirty="0" smtClean="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service</a:t>
            </a:r>
            <a:endParaRPr lang="en-US" dirty="0">
              <a:gradFill>
                <a:gsLst>
                  <a:gs pos="1250">
                    <a:schemeClr val="tx1"/>
                  </a:gs>
                  <a:gs pos="100000">
                    <a:schemeClr val="tx1"/>
                  </a:gs>
                </a:gsLst>
                <a:lin ang="5400000" scaled="0"/>
              </a:gradFill>
            </a:endParaRPr>
          </a:p>
        </p:txBody>
      </p:sp>
      <p:sp>
        <p:nvSpPr>
          <p:cNvPr id="35" name="Rectangle 34"/>
          <p:cNvSpPr/>
          <p:nvPr/>
        </p:nvSpPr>
        <p:spPr>
          <a:xfrm>
            <a:off x="324123" y="1229215"/>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36" name="Rectangle 35"/>
          <p:cNvSpPr/>
          <p:nvPr/>
        </p:nvSpPr>
        <p:spPr>
          <a:xfrm>
            <a:off x="408129" y="1840628"/>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37" name="Rectangle 36"/>
          <p:cNvSpPr/>
          <p:nvPr/>
        </p:nvSpPr>
        <p:spPr>
          <a:xfrm>
            <a:off x="476889" y="2437528"/>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39" name="Rectangle 38"/>
          <p:cNvSpPr/>
          <p:nvPr/>
        </p:nvSpPr>
        <p:spPr>
          <a:xfrm>
            <a:off x="578178" y="3055626"/>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40" name="Oval 28"/>
          <p:cNvSpPr/>
          <p:nvPr/>
        </p:nvSpPr>
        <p:spPr>
          <a:xfrm>
            <a:off x="667581" y="3735545"/>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41" name="Oval 28"/>
          <p:cNvSpPr/>
          <p:nvPr/>
        </p:nvSpPr>
        <p:spPr>
          <a:xfrm>
            <a:off x="2534853" y="3735545"/>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42" name="Oval 28"/>
          <p:cNvSpPr/>
          <p:nvPr/>
        </p:nvSpPr>
        <p:spPr>
          <a:xfrm>
            <a:off x="4407049" y="3732883"/>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Provider hosted</a:t>
            </a:r>
            <a:endParaRPr lang="en-US" dirty="0">
              <a:gradFill>
                <a:gsLst>
                  <a:gs pos="1250">
                    <a:schemeClr val="tx1"/>
                  </a:gs>
                  <a:gs pos="100000">
                    <a:schemeClr val="tx1"/>
                  </a:gs>
                </a:gsLst>
                <a:lin ang="5400000" scaled="0"/>
              </a:gradFill>
            </a:endParaRPr>
          </a:p>
        </p:txBody>
      </p:sp>
      <p:sp>
        <p:nvSpPr>
          <p:cNvPr id="43" name="Rectangle 42"/>
          <p:cNvSpPr/>
          <p:nvPr/>
        </p:nvSpPr>
        <p:spPr>
          <a:xfrm>
            <a:off x="667581" y="4765877"/>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44" name="Oval 28"/>
          <p:cNvSpPr/>
          <p:nvPr/>
        </p:nvSpPr>
        <p:spPr>
          <a:xfrm>
            <a:off x="2474697" y="5360151"/>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53" name="Oval 28"/>
          <p:cNvSpPr/>
          <p:nvPr/>
        </p:nvSpPr>
        <p:spPr>
          <a:xfrm>
            <a:off x="4341969" y="5360151"/>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64" name="Oval 28"/>
          <p:cNvSpPr/>
          <p:nvPr/>
        </p:nvSpPr>
        <p:spPr>
          <a:xfrm>
            <a:off x="6692796" y="1958182"/>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5" name="Oval 28"/>
          <p:cNvSpPr/>
          <p:nvPr/>
        </p:nvSpPr>
        <p:spPr>
          <a:xfrm>
            <a:off x="8520803" y="195818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6" name="Oval 28"/>
          <p:cNvSpPr/>
          <p:nvPr/>
        </p:nvSpPr>
        <p:spPr>
          <a:xfrm>
            <a:off x="10353631" y="1955576"/>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65724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681" y="299914"/>
            <a:ext cx="11375536" cy="762786"/>
          </a:xfrm>
        </p:spPr>
        <p:txBody>
          <a:bodyPr/>
          <a:lstStyle/>
          <a:p>
            <a:r>
              <a:rPr lang="en-US" dirty="0" smtClean="0"/>
              <a:t>Client-side pattern</a:t>
            </a:r>
            <a:endParaRPr lang="en-US" dirty="0"/>
          </a:p>
        </p:txBody>
      </p:sp>
      <p:grpSp>
        <p:nvGrpSpPr>
          <p:cNvPr id="2" name="Group 1"/>
          <p:cNvGrpSpPr/>
          <p:nvPr/>
        </p:nvGrpSpPr>
        <p:grpSpPr>
          <a:xfrm>
            <a:off x="320842" y="1213881"/>
            <a:ext cx="11859350" cy="5464043"/>
            <a:chOff x="156317" y="1165754"/>
            <a:chExt cx="12123843" cy="5585905"/>
          </a:xfrm>
        </p:grpSpPr>
        <p:sp>
          <p:nvSpPr>
            <p:cNvPr id="18" name="Rectangle 17"/>
            <p:cNvSpPr/>
            <p:nvPr/>
          </p:nvSpPr>
          <p:spPr>
            <a:xfrm>
              <a:off x="156317" y="1165754"/>
              <a:ext cx="12123843" cy="558590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19493" tIns="59747" rIns="119493" bIns="59747" rtlCol="0" anchor="t" anchorCtr="0"/>
            <a:lstStyle/>
            <a:p>
              <a:r>
                <a:rPr lang="en-US" sz="4080" dirty="0">
                  <a:gradFill>
                    <a:gsLst>
                      <a:gs pos="1250">
                        <a:schemeClr val="bg2"/>
                      </a:gs>
                      <a:gs pos="100000">
                        <a:schemeClr val="bg2"/>
                      </a:gs>
                    </a:gsLst>
                    <a:lin ang="5400000" scaled="0"/>
                  </a:gradFill>
                  <a:latin typeface="+mj-lt"/>
                </a:rPr>
                <a:t>SharePoint environment</a:t>
              </a:r>
            </a:p>
            <a:p>
              <a:r>
                <a:rPr lang="en-US" sz="4080" dirty="0">
                  <a:gradFill>
                    <a:gsLst>
                      <a:gs pos="1250">
                        <a:schemeClr val="bg2"/>
                      </a:gs>
                      <a:gs pos="100000">
                        <a:schemeClr val="bg2"/>
                      </a:gs>
                    </a:gsLst>
                    <a:lin ang="5400000" scaled="0"/>
                  </a:gradFill>
                  <a:latin typeface="+mj-lt"/>
                </a:rPr>
                <a:t>Site collection</a:t>
              </a:r>
            </a:p>
          </p:txBody>
        </p:sp>
        <p:sp>
          <p:nvSpPr>
            <p:cNvPr id="9" name="Rectangle 8"/>
            <p:cNvSpPr/>
            <p:nvPr/>
          </p:nvSpPr>
          <p:spPr>
            <a:xfrm>
              <a:off x="275796" y="3030959"/>
              <a:ext cx="3110296"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Host web</a:t>
              </a:r>
            </a:p>
          </p:txBody>
        </p:sp>
        <p:sp>
          <p:nvSpPr>
            <p:cNvPr id="10" name="Rectangle 9"/>
            <p:cNvSpPr/>
            <p:nvPr/>
          </p:nvSpPr>
          <p:spPr>
            <a:xfrm>
              <a:off x="4586150" y="3030959"/>
              <a:ext cx="3265730"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smtClean="0">
                  <a:gradFill>
                    <a:gsLst>
                      <a:gs pos="1250">
                        <a:schemeClr val="bg1"/>
                      </a:gs>
                      <a:gs pos="100000">
                        <a:schemeClr val="bg1"/>
                      </a:gs>
                    </a:gsLst>
                    <a:lin ang="5400000" scaled="0"/>
                  </a:gradFill>
                  <a:latin typeface="+mj-lt"/>
                </a:rPr>
                <a:t>Add-in </a:t>
              </a:r>
              <a:r>
                <a:rPr lang="en-US" sz="3672" dirty="0">
                  <a:gradFill>
                    <a:gsLst>
                      <a:gs pos="1250">
                        <a:schemeClr val="bg1"/>
                      </a:gs>
                      <a:gs pos="100000">
                        <a:schemeClr val="bg1"/>
                      </a:gs>
                    </a:gsLst>
                    <a:lin ang="5400000" scaled="0"/>
                  </a:gradFill>
                  <a:latin typeface="+mj-lt"/>
                </a:rPr>
                <a:t>web</a:t>
              </a:r>
            </a:p>
          </p:txBody>
        </p:sp>
        <p:sp>
          <p:nvSpPr>
            <p:cNvPr id="19" name="Rectangle 18"/>
            <p:cNvSpPr/>
            <p:nvPr/>
          </p:nvSpPr>
          <p:spPr>
            <a:xfrm>
              <a:off x="9015985" y="2098357"/>
              <a:ext cx="3108741" cy="452877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nSpc>
                  <a:spcPct val="90000"/>
                </a:lnSpc>
                <a:spcBef>
                  <a:spcPts val="1224"/>
                </a:spcBef>
              </a:pPr>
              <a:r>
                <a:rPr lang="en-US" sz="3264" dirty="0">
                  <a:gradFill>
                    <a:gsLst>
                      <a:gs pos="1250">
                        <a:schemeClr val="bg1"/>
                      </a:gs>
                      <a:gs pos="100000">
                        <a:schemeClr val="bg1"/>
                      </a:gs>
                    </a:gsLst>
                    <a:lin ang="5400000" scaled="0"/>
                  </a:gradFill>
                  <a:latin typeface="+mj-lt"/>
                </a:rPr>
                <a:t>Lists</a:t>
              </a:r>
            </a:p>
            <a:p>
              <a:pPr>
                <a:lnSpc>
                  <a:spcPct val="90000"/>
                </a:lnSpc>
                <a:spcBef>
                  <a:spcPts val="1224"/>
                </a:spcBef>
              </a:pPr>
              <a:r>
                <a:rPr lang="en-US" sz="3264" dirty="0">
                  <a:gradFill>
                    <a:gsLst>
                      <a:gs pos="1250">
                        <a:schemeClr val="bg1"/>
                      </a:gs>
                      <a:gs pos="100000">
                        <a:schemeClr val="bg1"/>
                      </a:gs>
                    </a:gsLst>
                    <a:lin ang="5400000" scaled="0"/>
                  </a:gradFill>
                  <a:latin typeface="+mj-lt"/>
                </a:rPr>
                <a:t>Site pages</a:t>
              </a:r>
            </a:p>
            <a:p>
              <a:pPr>
                <a:lnSpc>
                  <a:spcPct val="90000"/>
                </a:lnSpc>
                <a:spcBef>
                  <a:spcPts val="1224"/>
                </a:spcBef>
              </a:pPr>
              <a:r>
                <a:rPr lang="en-US" sz="3264" dirty="0">
                  <a:gradFill>
                    <a:gsLst>
                      <a:gs pos="1250">
                        <a:schemeClr val="bg1"/>
                      </a:gs>
                      <a:gs pos="100000">
                        <a:schemeClr val="bg1"/>
                      </a:gs>
                    </a:gsLst>
                    <a:lin ang="5400000" scaled="0"/>
                  </a:gradFill>
                  <a:latin typeface="+mj-lt"/>
                </a:rPr>
                <a:t>CSS files</a:t>
              </a:r>
            </a:p>
            <a:p>
              <a:pPr>
                <a:lnSpc>
                  <a:spcPct val="90000"/>
                </a:lnSpc>
                <a:spcBef>
                  <a:spcPts val="1224"/>
                </a:spcBef>
              </a:pPr>
              <a:r>
                <a:rPr lang="en-US" sz="3264" dirty="0">
                  <a:gradFill>
                    <a:gsLst>
                      <a:gs pos="1250">
                        <a:schemeClr val="bg1"/>
                      </a:gs>
                      <a:gs pos="100000">
                        <a:schemeClr val="bg1"/>
                      </a:gs>
                    </a:gsLst>
                    <a:lin ang="5400000" scaled="0"/>
                  </a:gradFill>
                  <a:latin typeface="+mj-lt"/>
                </a:rPr>
                <a:t>JavaScript files</a:t>
              </a:r>
            </a:p>
          </p:txBody>
        </p:sp>
        <p:sp>
          <p:nvSpPr>
            <p:cNvPr id="7" name="Right Arrow 6"/>
            <p:cNvSpPr/>
            <p:nvPr/>
          </p:nvSpPr>
          <p:spPr bwMode="auto">
            <a:xfrm>
              <a:off x="3226549" y="5371205"/>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rot="10800000">
              <a:off x="8317728" y="5371204"/>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76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510" y="273020"/>
            <a:ext cx="11375536" cy="762786"/>
          </a:xfrm>
        </p:spPr>
        <p:txBody>
          <a:bodyPr/>
          <a:lstStyle/>
          <a:p>
            <a:r>
              <a:rPr lang="en-US" dirty="0" smtClean="0"/>
              <a:t>Server-side pattern</a:t>
            </a:r>
            <a:endParaRPr lang="en-US" dirty="0"/>
          </a:p>
        </p:txBody>
      </p:sp>
      <p:sp>
        <p:nvSpPr>
          <p:cNvPr id="18" name="Rectangle 17"/>
          <p:cNvSpPr/>
          <p:nvPr/>
        </p:nvSpPr>
        <p:spPr>
          <a:xfrm>
            <a:off x="314298" y="1222999"/>
            <a:ext cx="3741567" cy="5442081"/>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9" name="Rectangle 8"/>
          <p:cNvSpPr/>
          <p:nvPr/>
        </p:nvSpPr>
        <p:spPr>
          <a:xfrm>
            <a:off x="383245" y="3044329"/>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19" name="Rectangle 18"/>
          <p:cNvSpPr/>
          <p:nvPr/>
        </p:nvSpPr>
        <p:spPr>
          <a:xfrm>
            <a:off x="462624" y="3870045"/>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2" name="Rectangle 31"/>
          <p:cNvSpPr/>
          <p:nvPr/>
        </p:nvSpPr>
        <p:spPr>
          <a:xfrm>
            <a:off x="2328196" y="4205542"/>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smtClean="0">
                <a:gradFill>
                  <a:gsLst>
                    <a:gs pos="1250">
                      <a:schemeClr val="bg1"/>
                    </a:gs>
                    <a:gs pos="100000">
                      <a:schemeClr val="bg1"/>
                    </a:gs>
                  </a:gsLst>
                  <a:lin ang="5400000" scaled="0"/>
                </a:gradFill>
              </a:rPr>
              <a:t>Add-in </a:t>
            </a:r>
            <a:r>
              <a:rPr lang="en-US" sz="2040" dirty="0">
                <a:gradFill>
                  <a:gsLst>
                    <a:gs pos="1250">
                      <a:schemeClr val="bg1"/>
                    </a:gs>
                    <a:gs pos="100000">
                      <a:schemeClr val="bg1"/>
                    </a:gs>
                  </a:gsLst>
                  <a:lin ang="5400000" scaled="0"/>
                </a:gradFill>
              </a:rPr>
              <a:t>web</a:t>
            </a:r>
          </a:p>
        </p:txBody>
      </p:sp>
      <p:sp>
        <p:nvSpPr>
          <p:cNvPr id="34" name="Rectangle 33"/>
          <p:cNvSpPr/>
          <p:nvPr/>
        </p:nvSpPr>
        <p:spPr>
          <a:xfrm>
            <a:off x="2407575" y="5031258"/>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5" name="Right Arrow 34"/>
          <p:cNvSpPr/>
          <p:nvPr/>
        </p:nvSpPr>
        <p:spPr bwMode="auto">
          <a:xfrm>
            <a:off x="1940944" y="4346018"/>
            <a:ext cx="333389" cy="3333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40945" y="1222999"/>
            <a:ext cx="7503084" cy="5450517"/>
            <a:chOff x="1783302" y="1159306"/>
            <a:chExt cx="7530031" cy="5470093"/>
          </a:xfrm>
        </p:grpSpPr>
        <p:sp>
          <p:nvSpPr>
            <p:cNvPr id="13" name="Rectangle 12"/>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Microsoft Azure</a:t>
              </a:r>
            </a:p>
          </p:txBody>
        </p:sp>
        <p:sp>
          <p:nvSpPr>
            <p:cNvPr id="36" name="Rectangle 35"/>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7" name="Rectangle 36"/>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8" name="Rectangle 37"/>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39" name="Rectangle 38"/>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45" name="Right Arrow 44"/>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6" name="Right Arrow 45"/>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ight Arrow 48"/>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312337" y="1225103"/>
            <a:ext cx="2846621" cy="5447391"/>
            <a:chOff x="9181168" y="1161418"/>
            <a:chExt cx="2856845" cy="5466955"/>
          </a:xfrm>
        </p:grpSpPr>
        <p:sp>
          <p:nvSpPr>
            <p:cNvPr id="40" name="Rectangle 39"/>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42" name="Rectangle 41"/>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50" name="Right Arrow 49"/>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 name="Group 4"/>
          <p:cNvGrpSpPr/>
          <p:nvPr/>
        </p:nvGrpSpPr>
        <p:grpSpPr>
          <a:xfrm>
            <a:off x="4042502" y="5369091"/>
            <a:ext cx="2870296" cy="621962"/>
            <a:chOff x="3892407" y="5320289"/>
            <a:chExt cx="2880605" cy="624196"/>
          </a:xfrm>
        </p:grpSpPr>
        <p:sp>
          <p:nvSpPr>
            <p:cNvPr id="55" name="Freeform 54"/>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spTree>
    <p:extLst>
      <p:ext uri="{BB962C8B-B14F-4D97-AF65-F5344CB8AC3E}">
        <p14:creationId xmlns:p14="http://schemas.microsoft.com/office/powerpoint/2010/main" val="299528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99914"/>
            <a:ext cx="11375536" cy="762786"/>
          </a:xfrm>
        </p:spPr>
        <p:txBody>
          <a:bodyPr/>
          <a:lstStyle/>
          <a:p>
            <a:r>
              <a:rPr lang="en-US" dirty="0" smtClean="0"/>
              <a:t>Hybrid pattern</a:t>
            </a:r>
            <a:endParaRPr lang="en-US" dirty="0"/>
          </a:p>
        </p:txBody>
      </p:sp>
      <p:sp>
        <p:nvSpPr>
          <p:cNvPr id="84" name="Rectangle 83"/>
          <p:cNvSpPr/>
          <p:nvPr/>
        </p:nvSpPr>
        <p:spPr>
          <a:xfrm>
            <a:off x="324862" y="1219199"/>
            <a:ext cx="3738532" cy="5437668"/>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85" name="Rectangle 84"/>
          <p:cNvSpPr/>
          <p:nvPr/>
        </p:nvSpPr>
        <p:spPr>
          <a:xfrm>
            <a:off x="393753" y="3039052"/>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86" name="Rectangle 85"/>
          <p:cNvSpPr/>
          <p:nvPr/>
        </p:nvSpPr>
        <p:spPr>
          <a:xfrm>
            <a:off x="473068" y="3864098"/>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0" name="Rectangle 89"/>
          <p:cNvSpPr/>
          <p:nvPr/>
        </p:nvSpPr>
        <p:spPr>
          <a:xfrm>
            <a:off x="2337126" y="4199324"/>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smtClean="0">
                <a:gradFill>
                  <a:gsLst>
                    <a:gs pos="1250">
                      <a:schemeClr val="bg1"/>
                    </a:gs>
                    <a:gs pos="100000">
                      <a:schemeClr val="bg1"/>
                    </a:gs>
                  </a:gsLst>
                  <a:lin ang="5400000" scaled="0"/>
                </a:gradFill>
              </a:rPr>
              <a:t>Add-in </a:t>
            </a:r>
            <a:r>
              <a:rPr lang="en-US" sz="2040" dirty="0">
                <a:gradFill>
                  <a:gsLst>
                    <a:gs pos="1250">
                      <a:schemeClr val="bg1"/>
                    </a:gs>
                    <a:gs pos="100000">
                      <a:schemeClr val="bg1"/>
                    </a:gs>
                  </a:gsLst>
                  <a:lin ang="5400000" scaled="0"/>
                </a:gradFill>
              </a:rPr>
              <a:t>web</a:t>
            </a:r>
          </a:p>
        </p:txBody>
      </p:sp>
      <p:sp>
        <p:nvSpPr>
          <p:cNvPr id="91" name="Rectangle 90"/>
          <p:cNvSpPr/>
          <p:nvPr/>
        </p:nvSpPr>
        <p:spPr>
          <a:xfrm>
            <a:off x="2416441" y="5024369"/>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2" name="Right Arrow 91"/>
          <p:cNvSpPr/>
          <p:nvPr/>
        </p:nvSpPr>
        <p:spPr bwMode="auto">
          <a:xfrm>
            <a:off x="1950189" y="4339686"/>
            <a:ext cx="333119" cy="33311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50190" y="1219199"/>
            <a:ext cx="7496999" cy="5446097"/>
            <a:chOff x="1783302" y="1159306"/>
            <a:chExt cx="7530031" cy="5470093"/>
          </a:xfrm>
        </p:grpSpPr>
        <p:sp>
          <p:nvSpPr>
            <p:cNvPr id="87" name="Rectangle 86"/>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Windows Azure</a:t>
              </a:r>
            </a:p>
          </p:txBody>
        </p:sp>
        <p:sp>
          <p:nvSpPr>
            <p:cNvPr id="93" name="Rectangle 92"/>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Remote</a:t>
              </a:r>
            </a:p>
            <a:p>
              <a:pPr>
                <a:lnSpc>
                  <a:spcPct val="90000"/>
                </a:lnSpc>
              </a:pPr>
              <a:r>
                <a:rPr lang="en-US" sz="2040" dirty="0">
                  <a:gradFill>
                    <a:gsLst>
                      <a:gs pos="1250">
                        <a:schemeClr val="bg1"/>
                      </a:gs>
                      <a:gs pos="100000">
                        <a:schemeClr val="bg1"/>
                      </a:gs>
                    </a:gsLst>
                    <a:lin ang="5400000" scaled="0"/>
                  </a:gradFill>
                </a:rPr>
                <a:t>web service</a:t>
              </a:r>
            </a:p>
          </p:txBody>
        </p:sp>
        <p:sp>
          <p:nvSpPr>
            <p:cNvPr id="94" name="Rectangle 93"/>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endParaRPr lang="en-US" sz="2040" dirty="0">
                <a:gradFill>
                  <a:gsLst>
                    <a:gs pos="1250">
                      <a:schemeClr val="bg1"/>
                    </a:gs>
                    <a:gs pos="100000">
                      <a:schemeClr val="bg1"/>
                    </a:gs>
                  </a:gsLst>
                  <a:lin ang="5400000" scaled="0"/>
                </a:gradFill>
              </a:endParaRPr>
            </a:p>
            <a:p>
              <a:pPr>
                <a:lnSpc>
                  <a:spcPct val="90000"/>
                </a:lnSpc>
              </a:pPr>
              <a:r>
                <a:rPr lang="en-US" sz="2040" dirty="0">
                  <a:gradFill>
                    <a:gsLst>
                      <a:gs pos="1250">
                        <a:schemeClr val="bg1"/>
                      </a:gs>
                      <a:gs pos="100000">
                        <a:schemeClr val="bg1"/>
                      </a:gs>
                    </a:gsLst>
                    <a:lin ang="5400000" scaled="0"/>
                  </a:gradFill>
                </a:rPr>
                <a:t>web service</a:t>
              </a:r>
            </a:p>
          </p:txBody>
        </p:sp>
        <p:sp>
          <p:nvSpPr>
            <p:cNvPr id="95" name="Rectangle 94"/>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6" name="Rectangle 95"/>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7" name="Right Arrow 96"/>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ight Arrow 98"/>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ight Arrow 99"/>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050042" y="5361929"/>
            <a:ext cx="2867968" cy="621458"/>
            <a:chOff x="3892407" y="5320289"/>
            <a:chExt cx="2880605" cy="624196"/>
          </a:xfrm>
        </p:grpSpPr>
        <p:sp>
          <p:nvSpPr>
            <p:cNvPr id="103" name="Freeform 102"/>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grpSp>
        <p:nvGrpSpPr>
          <p:cNvPr id="4" name="Group 3"/>
          <p:cNvGrpSpPr/>
          <p:nvPr/>
        </p:nvGrpSpPr>
        <p:grpSpPr>
          <a:xfrm>
            <a:off x="9315604" y="1221302"/>
            <a:ext cx="2844312" cy="5442973"/>
            <a:chOff x="9181168" y="1161418"/>
            <a:chExt cx="2856845" cy="5466955"/>
          </a:xfrm>
        </p:grpSpPr>
        <p:sp>
          <p:nvSpPr>
            <p:cNvPr id="88" name="Rectangle 87"/>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89" name="Rectangle 88"/>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101" name="Right Arrow 100"/>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Arrow 101"/>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53046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86467"/>
            <a:ext cx="11375536" cy="762786"/>
          </a:xfrm>
        </p:spPr>
        <p:txBody>
          <a:bodyPr/>
          <a:lstStyle/>
          <a:p>
            <a:r>
              <a:rPr lang="en-US" dirty="0" smtClean="0"/>
              <a:t>Provider versus SharePoint hosted</a:t>
            </a:r>
            <a:endParaRPr lang="en-US" dirty="0"/>
          </a:p>
        </p:txBody>
      </p:sp>
      <p:grpSp>
        <p:nvGrpSpPr>
          <p:cNvPr id="5" name="Group 4"/>
          <p:cNvGrpSpPr/>
          <p:nvPr/>
        </p:nvGrpSpPr>
        <p:grpSpPr>
          <a:xfrm>
            <a:off x="309564" y="1228965"/>
            <a:ext cx="11856310" cy="4890482"/>
            <a:chOff x="156317" y="1165754"/>
            <a:chExt cx="12123843" cy="5000834"/>
          </a:xfrm>
        </p:grpSpPr>
        <p:sp>
          <p:nvSpPr>
            <p:cNvPr id="2" name="Rectangle 1"/>
            <p:cNvSpPr/>
            <p:nvPr/>
          </p:nvSpPr>
          <p:spPr bwMode="auto">
            <a:xfrm>
              <a:off x="156317"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448" dirty="0">
                  <a:gradFill>
                    <a:gsLst>
                      <a:gs pos="1250">
                        <a:schemeClr val="bg1"/>
                      </a:gs>
                      <a:gs pos="100000">
                        <a:schemeClr val="bg1"/>
                      </a:gs>
                    </a:gsLst>
                    <a:lin ang="5400000" scaled="0"/>
                  </a:gradFill>
                </a:rPr>
                <a:t>Provider hosted </a:t>
              </a:r>
              <a:r>
                <a:rPr lang="en-US" sz="2448" dirty="0" smtClean="0">
                  <a:gradFill>
                    <a:gsLst>
                      <a:gs pos="1250">
                        <a:schemeClr val="bg1"/>
                      </a:gs>
                      <a:gs pos="100000">
                        <a:schemeClr val="bg1"/>
                      </a:gs>
                    </a:gsLst>
                    <a:lin ang="5400000" scaled="0"/>
                  </a:gradFill>
                </a:rPr>
                <a:t>Add-in</a:t>
              </a:r>
              <a:endParaRPr lang="en-US" sz="2448" b="1" dirty="0">
                <a:gradFill>
                  <a:gsLst>
                    <a:gs pos="1250">
                      <a:schemeClr val="bg1"/>
                    </a:gs>
                    <a:gs pos="100000">
                      <a:schemeClr val="bg1"/>
                    </a:gs>
                  </a:gsLst>
                  <a:lin ang="5400000" scaled="0"/>
                </a:gradFill>
              </a:endParaRPr>
            </a:p>
          </p:txBody>
        </p:sp>
        <p:sp>
          <p:nvSpPr>
            <p:cNvPr id="6" name="Rectangle 5"/>
            <p:cNvSpPr/>
            <p:nvPr/>
          </p:nvSpPr>
          <p:spPr bwMode="auto">
            <a:xfrm>
              <a:off x="6255478"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fontAlgn="ctr">
                <a:lnSpc>
                  <a:spcPct val="90000"/>
                </a:lnSpc>
              </a:pPr>
              <a:r>
                <a:rPr lang="en-US" sz="2448" dirty="0" smtClean="0">
                  <a:gradFill>
                    <a:gsLst>
                      <a:gs pos="1250">
                        <a:schemeClr val="bg1"/>
                      </a:gs>
                      <a:gs pos="100000">
                        <a:schemeClr val="bg1"/>
                      </a:gs>
                    </a:gsLst>
                    <a:lin ang="5400000" scaled="0"/>
                  </a:gradFill>
                </a:rPr>
                <a:t>SharePoint </a:t>
              </a:r>
              <a:r>
                <a:rPr lang="en-US" sz="2448" dirty="0">
                  <a:gradFill>
                    <a:gsLst>
                      <a:gs pos="1250">
                        <a:schemeClr val="bg1"/>
                      </a:gs>
                      <a:gs pos="100000">
                        <a:schemeClr val="bg1"/>
                      </a:gs>
                    </a:gsLst>
                    <a:lin ang="5400000" scaled="0"/>
                  </a:gradFill>
                </a:rPr>
                <a:t>hosted </a:t>
              </a:r>
              <a:r>
                <a:rPr lang="en-US" sz="2448" dirty="0" smtClean="0">
                  <a:gradFill>
                    <a:gsLst>
                      <a:gs pos="1250">
                        <a:schemeClr val="bg1"/>
                      </a:gs>
                      <a:gs pos="100000">
                        <a:schemeClr val="bg1"/>
                      </a:gs>
                    </a:gsLst>
                    <a:lin ang="5400000" scaled="0"/>
                  </a:gradFill>
                </a:rPr>
                <a:t>Add-ins</a:t>
              </a:r>
              <a:endParaRPr lang="en-US" sz="2448" dirty="0">
                <a:gradFill>
                  <a:gsLst>
                    <a:gs pos="1250">
                      <a:schemeClr val="bg1"/>
                    </a:gs>
                    <a:gs pos="100000">
                      <a:schemeClr val="bg1"/>
                    </a:gs>
                  </a:gsLst>
                  <a:lin ang="5400000" scaled="0"/>
                </a:gradFill>
              </a:endParaRPr>
            </a:p>
          </p:txBody>
        </p:sp>
        <p:sp>
          <p:nvSpPr>
            <p:cNvPr id="7" name="Rectangle 6"/>
            <p:cNvSpPr/>
            <p:nvPr/>
          </p:nvSpPr>
          <p:spPr bwMode="auto">
            <a:xfrm>
              <a:off x="156317"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Preferred hosting model for almost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all types of </a:t>
              </a:r>
              <a:r>
                <a:rPr lang="en-US" sz="2244" dirty="0" smtClean="0">
                  <a:gradFill>
                    <a:gsLst>
                      <a:gs pos="1250">
                        <a:schemeClr val="bg2"/>
                      </a:gs>
                      <a:gs pos="100000">
                        <a:schemeClr val="bg2"/>
                      </a:gs>
                    </a:gsLst>
                    <a:lin ang="5400000" scaled="0"/>
                  </a:gradFill>
                </a:rPr>
                <a:t>Add-ins</a:t>
              </a:r>
              <a:endParaRPr lang="en-US" sz="2244" i="1" dirty="0">
                <a:gradFill>
                  <a:gsLst>
                    <a:gs pos="1250">
                      <a:schemeClr val="bg2"/>
                    </a:gs>
                    <a:gs pos="100000">
                      <a:schemeClr val="bg2"/>
                    </a:gs>
                  </a:gsLst>
                  <a:lin ang="5400000" scaled="0"/>
                </a:gradFill>
              </a:endParaRPr>
            </a:p>
          </p:txBody>
        </p:sp>
        <p:sp>
          <p:nvSpPr>
            <p:cNvPr id="8" name="Rectangle 7"/>
            <p:cNvSpPr/>
            <p:nvPr/>
          </p:nvSpPr>
          <p:spPr bwMode="auto">
            <a:xfrm>
              <a:off x="6255478"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Good for smaller </a:t>
              </a:r>
              <a:r>
                <a:rPr lang="en-US" sz="2244" dirty="0" smtClean="0">
                  <a:gradFill>
                    <a:gsLst>
                      <a:gs pos="1250">
                        <a:schemeClr val="bg2"/>
                      </a:gs>
                      <a:gs pos="100000">
                        <a:schemeClr val="bg2"/>
                      </a:gs>
                    </a:gsLst>
                    <a:lin ang="5400000" scaled="0"/>
                  </a:gradFill>
                </a:rPr>
                <a:t>Add-ins </a:t>
              </a:r>
              <a:r>
                <a:rPr lang="en-US" sz="2244" dirty="0">
                  <a:gradFill>
                    <a:gsLst>
                      <a:gs pos="1250">
                        <a:schemeClr val="bg2"/>
                      </a:gs>
                      <a:gs pos="100000">
                        <a:schemeClr val="bg2"/>
                      </a:gs>
                    </a:gsLst>
                    <a:lin ang="5400000" scaled="0"/>
                  </a:gradFill>
                </a:rPr>
                <a:t>and resource storage</a:t>
              </a:r>
              <a:endParaRPr lang="en-US" sz="2244" i="1" dirty="0">
                <a:gradFill>
                  <a:gsLst>
                    <a:gs pos="1250">
                      <a:schemeClr val="bg2"/>
                    </a:gs>
                    <a:gs pos="100000">
                      <a:schemeClr val="bg2"/>
                    </a:gs>
                  </a:gsLst>
                  <a:lin ang="5400000" scaled="0"/>
                </a:gradFill>
              </a:endParaRPr>
            </a:p>
          </p:txBody>
        </p:sp>
        <p:sp>
          <p:nvSpPr>
            <p:cNvPr id="12" name="Rectangle 11"/>
            <p:cNvSpPr/>
            <p:nvPr/>
          </p:nvSpPr>
          <p:spPr bwMode="auto">
            <a:xfrm>
              <a:off x="156317"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Full power of web—choose your infrastructure and technology</a:t>
              </a:r>
            </a:p>
          </p:txBody>
        </p:sp>
        <p:sp>
          <p:nvSpPr>
            <p:cNvPr id="13" name="Rectangle 12"/>
            <p:cNvSpPr/>
            <p:nvPr/>
          </p:nvSpPr>
          <p:spPr bwMode="auto">
            <a:xfrm>
              <a:off x="6255478"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SharePoint-based; no server-side code</a:t>
              </a:r>
            </a:p>
          </p:txBody>
        </p:sp>
        <p:sp>
          <p:nvSpPr>
            <p:cNvPr id="14" name="Rectangle 13"/>
            <p:cNvSpPr/>
            <p:nvPr/>
          </p:nvSpPr>
          <p:spPr bwMode="auto">
            <a:xfrm>
              <a:off x="156317"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May require your own hosting</a:t>
              </a:r>
              <a:endParaRPr lang="en-US" sz="2244" dirty="0">
                <a:gradFill>
                  <a:gsLst>
                    <a:gs pos="1250">
                      <a:schemeClr val="bg2"/>
                    </a:gs>
                    <a:gs pos="100000">
                      <a:schemeClr val="bg2"/>
                    </a:gs>
                  </a:gsLst>
                  <a:lin ang="5400000" scaled="0"/>
                </a:gradFill>
              </a:endParaRPr>
            </a:p>
          </p:txBody>
        </p:sp>
        <p:sp>
          <p:nvSpPr>
            <p:cNvPr id="15" name="Rectangle 14"/>
            <p:cNvSpPr/>
            <p:nvPr/>
          </p:nvSpPr>
          <p:spPr bwMode="auto">
            <a:xfrm>
              <a:off x="6255478"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Automatically hosted in SharePoint</a:t>
              </a:r>
              <a:endParaRPr lang="en-US" sz="2244" dirty="0">
                <a:gradFill>
                  <a:gsLst>
                    <a:gs pos="1250">
                      <a:schemeClr val="bg2"/>
                    </a:gs>
                    <a:gs pos="100000">
                      <a:schemeClr val="bg2"/>
                    </a:gs>
                  </a:gsLst>
                  <a:lin ang="5400000" scaled="0"/>
                </a:gradFill>
              </a:endParaRPr>
            </a:p>
          </p:txBody>
        </p:sp>
        <p:sp>
          <p:nvSpPr>
            <p:cNvPr id="16" name="Rectangle 15"/>
            <p:cNvSpPr/>
            <p:nvPr/>
          </p:nvSpPr>
          <p:spPr bwMode="auto">
            <a:xfrm>
              <a:off x="156317"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May require you own handling of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multitenancy and permission management</a:t>
              </a:r>
            </a:p>
          </p:txBody>
        </p:sp>
        <p:sp>
          <p:nvSpPr>
            <p:cNvPr id="17" name="Rectangle 16"/>
            <p:cNvSpPr/>
            <p:nvPr/>
          </p:nvSpPr>
          <p:spPr bwMode="auto">
            <a:xfrm>
              <a:off x="6255478"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Inherent multitenancy and isolation</a:t>
              </a:r>
            </a:p>
          </p:txBody>
        </p:sp>
      </p:grpSp>
    </p:spTree>
    <p:extLst>
      <p:ext uri="{BB962C8B-B14F-4D97-AF65-F5344CB8AC3E}">
        <p14:creationId xmlns:p14="http://schemas.microsoft.com/office/powerpoint/2010/main" val="28898602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isolation</a:t>
            </a:r>
            <a:endParaRPr lang="en-US" dirty="0"/>
          </a:p>
        </p:txBody>
      </p:sp>
      <p:sp>
        <p:nvSpPr>
          <p:cNvPr id="5" name="Content Placeholder 4"/>
          <p:cNvSpPr>
            <a:spLocks noGrp="1"/>
          </p:cNvSpPr>
          <p:nvPr>
            <p:ph type="body" sz="quarter" idx="10"/>
          </p:nvPr>
        </p:nvSpPr>
        <p:spPr>
          <a:xfrm>
            <a:off x="257448" y="1227305"/>
            <a:ext cx="11887200"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When </a:t>
            </a:r>
            <a:r>
              <a:rPr lang="en-US" sz="4080" dirty="0" smtClean="0">
                <a:gradFill>
                  <a:gsLst>
                    <a:gs pos="1250">
                      <a:schemeClr val="tx2"/>
                    </a:gs>
                    <a:gs pos="100000">
                      <a:schemeClr val="tx2"/>
                    </a:gs>
                  </a:gsLst>
                  <a:lin ang="5400000" scaled="0"/>
                </a:gradFill>
              </a:rPr>
              <a:t>Add-ins </a:t>
            </a:r>
            <a:r>
              <a:rPr lang="en-US" sz="4080" dirty="0">
                <a:gradFill>
                  <a:gsLst>
                    <a:gs pos="1250">
                      <a:schemeClr val="tx2"/>
                    </a:gs>
                    <a:gs pos="100000">
                      <a:schemeClr val="tx2"/>
                    </a:gs>
                  </a:gsLst>
                  <a:lin ang="5400000" scaled="0"/>
                </a:gradFill>
              </a:rPr>
              <a:t>are provisioned, new </a:t>
            </a:r>
            <a:r>
              <a:rPr lang="en-US" sz="4080" dirty="0" err="1">
                <a:gradFill>
                  <a:gsLst>
                    <a:gs pos="1250">
                      <a:schemeClr val="tx2"/>
                    </a:gs>
                    <a:gs pos="100000">
                      <a:schemeClr val="tx2"/>
                    </a:gs>
                  </a:gsLst>
                  <a:lin ang="5400000" scaled="0"/>
                </a:gradFill>
              </a:rPr>
              <a:t>SPWeb</a:t>
            </a:r>
            <a:r>
              <a:rPr lang="en-US" sz="4080" dirty="0">
                <a:gradFill>
                  <a:gsLst>
                    <a:gs pos="1250">
                      <a:schemeClr val="tx2"/>
                    </a:gs>
                    <a:gs pos="100000">
                      <a:schemeClr val="tx2"/>
                    </a:gs>
                  </a:gsLst>
                  <a:lin ang="5400000" scaled="0"/>
                </a:gradFill>
              </a:rPr>
              <a:t> </a:t>
            </a:r>
            <a:r>
              <a:rPr lang="en-US" sz="4080" dirty="0" smtClean="0">
                <a:gradFill>
                  <a:gsLst>
                    <a:gs pos="1250">
                      <a:schemeClr val="tx2"/>
                    </a:gs>
                    <a:gs pos="100000">
                      <a:schemeClr val="tx2"/>
                    </a:gs>
                  </a:gsLst>
                  <a:lin ang="5400000" scaled="0"/>
                </a:gradFill>
              </a:rPr>
              <a:t>(Add-in Web</a:t>
            </a:r>
            <a:r>
              <a:rPr lang="en-US" sz="4080" dirty="0">
                <a:gradFill>
                  <a:gsLst>
                    <a:gs pos="1250">
                      <a:schemeClr val="tx2"/>
                    </a:gs>
                    <a:gs pos="100000">
                      <a:schemeClr val="tx2"/>
                    </a:gs>
                  </a:gsLst>
                  <a:lin ang="5400000" scaled="0"/>
                </a:gradFill>
              </a:rPr>
              <a:t>) created within hosting </a:t>
            </a:r>
            <a:r>
              <a:rPr lang="en-US" sz="4080" dirty="0" err="1">
                <a:gradFill>
                  <a:gsLst>
                    <a:gs pos="1250">
                      <a:schemeClr val="tx2"/>
                    </a:gs>
                    <a:gs pos="100000">
                      <a:schemeClr val="tx2"/>
                    </a:gs>
                  </a:gsLst>
                  <a:lin ang="5400000" scaled="0"/>
                </a:gradFill>
              </a:rPr>
              <a:t>SPWeb</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Each </a:t>
            </a:r>
            <a:r>
              <a:rPr lang="en-US" sz="2040" dirty="0" smtClean="0"/>
              <a:t>Add-in </a:t>
            </a:r>
            <a:r>
              <a:rPr lang="en-US" sz="2040" dirty="0"/>
              <a:t>resides within it’s own </a:t>
            </a:r>
            <a:r>
              <a:rPr lang="en-US" sz="2040" dirty="0" err="1"/>
              <a:t>SPWeb</a:t>
            </a:r>
            <a:r>
              <a:rPr lang="en-US" sz="2040" dirty="0"/>
              <a:t> for isolation</a:t>
            </a:r>
          </a:p>
          <a:p>
            <a:pPr marL="0" lvl="1" indent="0">
              <a:spcBef>
                <a:spcPts val="1224"/>
              </a:spcBef>
              <a:buNone/>
            </a:pPr>
            <a:r>
              <a:rPr lang="en-US" sz="2040" dirty="0"/>
              <a:t>Special DNS address configured by administrators</a:t>
            </a:r>
          </a:p>
          <a:p>
            <a:pPr marL="0" lvl="1" indent="0">
              <a:spcBef>
                <a:spcPts val="1224"/>
              </a:spcBef>
              <a:buNone/>
            </a:pPr>
            <a:r>
              <a:rPr lang="en-US" sz="2040" dirty="0" smtClean="0"/>
              <a:t>Add-in </a:t>
            </a:r>
            <a:r>
              <a:rPr lang="en-US" sz="2040" dirty="0" err="1"/>
              <a:t>SPWeb’s</a:t>
            </a:r>
            <a:r>
              <a:rPr lang="en-US" sz="2040" dirty="0"/>
              <a:t> live in separate domain (DNS)</a:t>
            </a:r>
          </a:p>
          <a:p>
            <a:pPr marL="0" indent="0">
              <a:spcBef>
                <a:spcPts val="1224"/>
              </a:spcBef>
              <a:buNone/>
            </a:pPr>
            <a:r>
              <a:rPr lang="en-US" sz="4080" dirty="0">
                <a:gradFill>
                  <a:gsLst>
                    <a:gs pos="1250">
                      <a:schemeClr val="tx2"/>
                    </a:gs>
                    <a:gs pos="100000">
                      <a:schemeClr val="tx2"/>
                    </a:gs>
                  </a:gsLst>
                  <a:lin ang="5400000" scaled="0"/>
                </a:gradFill>
              </a:rPr>
              <a:t>Each </a:t>
            </a:r>
            <a:r>
              <a:rPr lang="en-US" sz="4080" dirty="0" smtClean="0">
                <a:gradFill>
                  <a:gsLst>
                    <a:gs pos="1250">
                      <a:schemeClr val="tx2"/>
                    </a:gs>
                    <a:gs pos="100000">
                      <a:schemeClr val="tx2"/>
                    </a:gs>
                  </a:gsLst>
                  <a:lin ang="5400000" scaled="0"/>
                </a:gradFill>
              </a:rPr>
              <a:t>Add-in </a:t>
            </a:r>
            <a:r>
              <a:rPr lang="en-US" sz="4080" dirty="0">
                <a:gradFill>
                  <a:gsLst>
                    <a:gs pos="1250">
                      <a:schemeClr val="tx2"/>
                    </a:gs>
                    <a:gs pos="100000">
                      <a:schemeClr val="tx2"/>
                    </a:gs>
                  </a:gsLst>
                  <a:lin ang="5400000" scaled="0"/>
                </a:gradFill>
              </a:rPr>
              <a:t>hosted on it’s own unique URL because</a:t>
            </a:r>
          </a:p>
          <a:p>
            <a:pPr marL="0" lvl="1" indent="0">
              <a:spcBef>
                <a:spcPts val="1224"/>
              </a:spcBef>
              <a:buNone/>
            </a:pPr>
            <a:r>
              <a:rPr lang="en-US" sz="2040" dirty="0"/>
              <a:t>Blocks XSS: isolation to special </a:t>
            </a:r>
            <a:r>
              <a:rPr lang="en-US" sz="2040" dirty="0" err="1"/>
              <a:t>SPWeb</a:t>
            </a:r>
            <a:r>
              <a:rPr lang="en-US" sz="2040" dirty="0"/>
              <a:t> under special domain blocks cross site scripting</a:t>
            </a:r>
          </a:p>
          <a:p>
            <a:pPr marL="0" lvl="1" indent="0">
              <a:spcBef>
                <a:spcPts val="1224"/>
              </a:spcBef>
              <a:buNone/>
            </a:pPr>
            <a:r>
              <a:rPr lang="en-US" sz="2040" dirty="0"/>
              <a:t>Enforces </a:t>
            </a:r>
            <a:r>
              <a:rPr lang="en-US" sz="2040" dirty="0" smtClean="0"/>
              <a:t>Add-in </a:t>
            </a:r>
            <a:r>
              <a:rPr lang="en-US" sz="2040" dirty="0"/>
              <a:t>permissions: </a:t>
            </a:r>
            <a:r>
              <a:rPr lang="en-US" sz="2040" dirty="0" smtClean="0"/>
              <a:t>Add-ins </a:t>
            </a:r>
            <a:r>
              <a:rPr lang="en-US" sz="2040" dirty="0"/>
              <a:t>communicate with sites via CSOM/API and must be granted </a:t>
            </a:r>
            <a:r>
              <a:rPr lang="en-US" sz="2040" dirty="0" smtClean="0"/>
              <a:t>permissions to </a:t>
            </a:r>
            <a:r>
              <a:rPr lang="en-US" sz="2040" dirty="0"/>
              <a:t>do so</a:t>
            </a:r>
          </a:p>
        </p:txBody>
      </p:sp>
    </p:spTree>
    <p:extLst>
      <p:ext uri="{BB962C8B-B14F-4D97-AF65-F5344CB8AC3E}">
        <p14:creationId xmlns:p14="http://schemas.microsoft.com/office/powerpoint/2010/main" val="39073087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92350" y="3939696"/>
            <a:ext cx="1217517" cy="466114"/>
          </a:xfrm>
          <a:prstGeom prst="rect">
            <a:avLst/>
          </a:prstGeom>
          <a:solidFill>
            <a:schemeClr val="accent3">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3" name="Title 2"/>
          <p:cNvSpPr>
            <a:spLocks noGrp="1"/>
          </p:cNvSpPr>
          <p:nvPr>
            <p:ph type="title"/>
          </p:nvPr>
        </p:nvSpPr>
        <p:spPr>
          <a:xfrm>
            <a:off x="260510" y="299914"/>
            <a:ext cx="11375536" cy="762786"/>
          </a:xfrm>
        </p:spPr>
        <p:txBody>
          <a:bodyPr/>
          <a:lstStyle/>
          <a:p>
            <a:r>
              <a:rPr lang="en-US" dirty="0" smtClean="0"/>
              <a:t>Understanding the Add-in URL</a:t>
            </a:r>
            <a:endParaRPr lang="en-US" dirty="0"/>
          </a:p>
        </p:txBody>
      </p:sp>
      <p:sp>
        <p:nvSpPr>
          <p:cNvPr id="2" name="Text Placeholder 1"/>
          <p:cNvSpPr>
            <a:spLocks noGrp="1"/>
          </p:cNvSpPr>
          <p:nvPr>
            <p:ph type="body" sz="quarter" idx="10"/>
          </p:nvPr>
        </p:nvSpPr>
        <p:spPr>
          <a:xfrm>
            <a:off x="234496" y="1178639"/>
            <a:ext cx="11882419" cy="5484812"/>
          </a:xfrm>
        </p:spPr>
        <p:txBody>
          <a:bodyPr vert="horz" lIns="186521" tIns="149217" rIns="186521" bIns="149217" rtlCol="0">
            <a:noAutofit/>
          </a:bodyPr>
          <a:lstStyle/>
          <a:p>
            <a:pPr marL="0" indent="0">
              <a:lnSpc>
                <a:spcPct val="100000"/>
              </a:lnSpc>
              <a:buNone/>
            </a:pPr>
            <a:r>
              <a:rPr lang="en-US" sz="4080" dirty="0" smtClean="0">
                <a:gradFill>
                  <a:gsLst>
                    <a:gs pos="1250">
                      <a:schemeClr val="tx2"/>
                    </a:gs>
                    <a:gs pos="100000">
                      <a:schemeClr val="tx2"/>
                    </a:gs>
                  </a:gsLst>
                  <a:lin ang="5400000" scaled="0"/>
                </a:gradFill>
              </a:rPr>
              <a:t>Scenario: </a:t>
            </a:r>
          </a:p>
          <a:p>
            <a:pPr marL="0" indent="0">
              <a:lnSpc>
                <a:spcPct val="100000"/>
              </a:lnSpc>
              <a:buNone/>
            </a:pPr>
            <a:r>
              <a:rPr lang="en-US" sz="2448" dirty="0" smtClean="0">
                <a:latin typeface="+mn-lt"/>
              </a:rPr>
              <a:t>Add-in installed in </a:t>
            </a:r>
            <a:r>
              <a:rPr lang="en-US" sz="2448" b="1" dirty="0" smtClean="0">
                <a:latin typeface="+mn-lt"/>
              </a:rPr>
              <a:t>https://intranet.contoso.com </a:t>
            </a:r>
          </a:p>
          <a:p>
            <a:pPr marL="0" indent="0">
              <a:lnSpc>
                <a:spcPct val="100000"/>
              </a:lnSpc>
              <a:buNone/>
            </a:pPr>
            <a:endParaRPr lang="en-US" sz="4080" dirty="0" smtClean="0"/>
          </a:p>
          <a:p>
            <a:pPr marL="0" indent="0">
              <a:lnSpc>
                <a:spcPct val="100000"/>
              </a:lnSpc>
              <a:buNone/>
            </a:pPr>
            <a:r>
              <a:rPr lang="en-US" sz="4080" dirty="0" smtClean="0">
                <a:gradFill>
                  <a:gsLst>
                    <a:gs pos="0">
                      <a:schemeClr val="tx2"/>
                    </a:gs>
                    <a:gs pos="100000">
                      <a:schemeClr val="tx2"/>
                    </a:gs>
                  </a:gsLst>
                  <a:lin ang="5400000" scaled="0"/>
                </a:gradFill>
              </a:rPr>
              <a:t>Dissecting the Add-in URL:</a:t>
            </a:r>
            <a:r>
              <a:rPr lang="en-US" sz="2040" dirty="0" smtClean="0">
                <a:gradFill>
                  <a:gsLst>
                    <a:gs pos="0">
                      <a:schemeClr val="tx2"/>
                    </a:gs>
                    <a:gs pos="100000">
                      <a:schemeClr val="tx2"/>
                    </a:gs>
                  </a:gsLst>
                  <a:lin ang="5400000" scaled="0"/>
                </a:gradFill>
              </a:rPr>
              <a:t> </a:t>
            </a:r>
          </a:p>
          <a:p>
            <a:pPr marL="0" lvl="1" indent="0">
              <a:lnSpc>
                <a:spcPct val="100000"/>
              </a:lnSpc>
              <a:buNone/>
            </a:pPr>
            <a:r>
              <a:rPr lang="en-US" dirty="0" smtClean="0"/>
              <a:t>https://</a:t>
            </a:r>
            <a:r>
              <a:rPr lang="en-US" dirty="0" smtClean="0"/>
              <a:t>tenant-AppUID.domain.com/AppNAME</a:t>
            </a:r>
            <a:endParaRPr lang="en-US" dirty="0" smtClean="0"/>
          </a:p>
          <a:p>
            <a:endParaRPr lang="en-US" sz="2040" dirty="0"/>
          </a:p>
        </p:txBody>
      </p:sp>
      <p:sp>
        <p:nvSpPr>
          <p:cNvPr id="7" name="Rounded Rectangle 6"/>
          <p:cNvSpPr/>
          <p:nvPr/>
        </p:nvSpPr>
        <p:spPr>
          <a:xfrm>
            <a:off x="593168" y="2610379"/>
            <a:ext cx="11287380" cy="46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9493" tIns="59747" rIns="119493" bIns="59747" rtlCol="0" anchor="ctr"/>
          <a:lstStyle/>
          <a:p>
            <a:pPr algn="ctr"/>
            <a:r>
              <a:rPr lang="en-US" sz="1733" b="1" dirty="0">
                <a:latin typeface="Courier New" pitchFamily="49" charset="0"/>
                <a:cs typeface="Courier New" pitchFamily="49" charset="0"/>
              </a:rPr>
              <a:t>https</a:t>
            </a:r>
            <a:r>
              <a:rPr lang="en-US" sz="1733" b="1" dirty="0" smtClean="0">
                <a:latin typeface="Courier New" pitchFamily="49" charset="0"/>
                <a:cs typeface="Courier New" pitchFamily="49" charset="0"/>
              </a:rPr>
              <a:t>://app-bf473b5225nn0f.contoso.com/SharePointAppTitle</a:t>
            </a:r>
            <a:endParaRPr lang="en-US" sz="1733" b="1" dirty="0">
              <a:latin typeface="Courier New" pitchFamily="49" charset="0"/>
              <a:cs typeface="Courier New" pitchFamily="49" charset="0"/>
            </a:endParaRPr>
          </a:p>
        </p:txBody>
      </p:sp>
      <p:sp>
        <p:nvSpPr>
          <p:cNvPr id="19" name="Text Placeholder 8"/>
          <p:cNvSpPr txBox="1">
            <a:spLocks/>
          </p:cNvSpPr>
          <p:nvPr/>
        </p:nvSpPr>
        <p:spPr>
          <a:xfrm>
            <a:off x="265884" y="4640822"/>
            <a:ext cx="5281251" cy="652237"/>
          </a:xfrm>
          <a:prstGeom prst="rect">
            <a:avLst/>
          </a:prstGeom>
        </p:spPr>
        <p:txBody>
          <a:bodyPr vert="horz" lIns="186521" tIns="149217" rIns="186521" bIns="149217" rtlCol="0">
            <a:noAutofit/>
          </a:bodyPr>
          <a:lstStyle>
            <a:lvl1pPr marL="0" indent="0" algn="l" defTabSz="914400" rtl="0" eaLnBrk="1" latinLnBrk="0" hangingPunct="1">
              <a:lnSpc>
                <a:spcPct val="85000"/>
              </a:lnSpc>
              <a:spcBef>
                <a:spcPts val="2400"/>
              </a:spcBef>
              <a:spcAft>
                <a:spcPts val="0"/>
              </a:spcAft>
              <a:buClr>
                <a:srgbClr val="00B0F0"/>
              </a:buClr>
              <a:buSzPct val="100000"/>
              <a:buFont typeface="Wingdings" pitchFamily="2" charset="2"/>
              <a:buNone/>
              <a:defRPr sz="3200" kern="1200" spc="-70" baseline="0">
                <a:solidFill>
                  <a:srgbClr val="666666"/>
                </a:solidFill>
                <a:latin typeface="Segoe UI" pitchFamily="34" charset="0"/>
                <a:ea typeface="Segoe UI" pitchFamily="34" charset="0"/>
                <a:cs typeface="Segoe UI" pitchFamily="34" charset="0"/>
              </a:defRPr>
            </a:lvl1pPr>
            <a:lvl2pPr marL="457200" indent="0" algn="l" defTabSz="914400" rtl="0" eaLnBrk="1" latinLnBrk="0" hangingPunct="1">
              <a:lnSpc>
                <a:spcPct val="85000"/>
              </a:lnSpc>
              <a:spcBef>
                <a:spcPts val="600"/>
              </a:spcBef>
              <a:spcAft>
                <a:spcPts val="0"/>
              </a:spcAft>
              <a:buClr>
                <a:srgbClr val="00B0F0"/>
              </a:buClr>
              <a:buSzPct val="100000"/>
              <a:buFont typeface="Wingdings" pitchFamily="2" charset="2"/>
              <a:buNone/>
              <a:defRPr sz="2800" kern="1200" spc="-70" baseline="0">
                <a:solidFill>
                  <a:srgbClr val="666666"/>
                </a:solidFill>
                <a:latin typeface="Segoe UI" pitchFamily="34" charset="0"/>
                <a:ea typeface="Segoe UI" pitchFamily="34" charset="0"/>
                <a:cs typeface="Segoe UI" pitchFamily="34" charset="0"/>
              </a:defRPr>
            </a:lvl2pPr>
            <a:lvl3pPr marL="914400" indent="0" algn="l" defTabSz="914400" rtl="0" eaLnBrk="1" latinLnBrk="0" hangingPunct="1">
              <a:lnSpc>
                <a:spcPct val="85000"/>
              </a:lnSpc>
              <a:spcBef>
                <a:spcPts val="600"/>
              </a:spcBef>
              <a:spcAft>
                <a:spcPts val="0"/>
              </a:spcAft>
              <a:buClr>
                <a:srgbClr val="00B0F0"/>
              </a:buClr>
              <a:buFont typeface="Wingdings" pitchFamily="2" charset="2"/>
              <a:buNone/>
              <a:defRPr sz="2400" kern="1200" spc="-70" baseline="0">
                <a:solidFill>
                  <a:srgbClr val="666666"/>
                </a:solidFill>
                <a:latin typeface="Segoe UI" pitchFamily="34" charset="0"/>
                <a:ea typeface="Segoe UI" pitchFamily="34" charset="0"/>
                <a:cs typeface="Segoe UI" pitchFamily="34" charset="0"/>
              </a:defRPr>
            </a:lvl3pPr>
            <a:lvl4pPr marL="13716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4pPr>
            <a:lvl5pPr marL="18288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5pPr>
            <a:lvl6pPr marL="2286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r>
              <a:rPr lang="en-US" sz="2040" b="1" spc="0" dirty="0" err="1" smtClean="0">
                <a:gradFill>
                  <a:gsLst>
                    <a:gs pos="1250">
                      <a:schemeClr val="bg2"/>
                    </a:gs>
                    <a:gs pos="100000">
                      <a:schemeClr val="bg2"/>
                    </a:gs>
                  </a:gsLst>
                  <a:lin ang="5400000" scaled="0"/>
                </a:gradFill>
              </a:rPr>
              <a:t>AppUID</a:t>
            </a:r>
            <a:endParaRPr lang="en-US" sz="2040" b="1" spc="0" dirty="0">
              <a:gradFill>
                <a:gsLst>
                  <a:gs pos="1250">
                    <a:schemeClr val="bg2"/>
                  </a:gs>
                  <a:gs pos="100000">
                    <a:schemeClr val="bg2"/>
                  </a:gs>
                </a:gsLst>
                <a:lin ang="5400000" scaled="0"/>
              </a:gradFill>
            </a:endParaRPr>
          </a:p>
        </p:txBody>
      </p:sp>
      <p:sp>
        <p:nvSpPr>
          <p:cNvPr id="20" name="Content Placeholder 1"/>
          <p:cNvSpPr txBox="1">
            <a:spLocks/>
          </p:cNvSpPr>
          <p:nvPr/>
        </p:nvSpPr>
        <p:spPr>
          <a:xfrm>
            <a:off x="265884" y="5023757"/>
            <a:ext cx="5281251"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Unique ID given to each </a:t>
            </a:r>
            <a:br>
              <a:rPr lang="en-US" sz="2040" dirty="0">
                <a:gradFill>
                  <a:gsLst>
                    <a:gs pos="1250">
                      <a:schemeClr val="bg2"/>
                    </a:gs>
                    <a:gs pos="100000">
                      <a:schemeClr val="bg2"/>
                    </a:gs>
                  </a:gsLst>
                  <a:lin ang="5400000" scaled="0"/>
                </a:gradFill>
              </a:rPr>
            </a:b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installation in tenancy</a:t>
            </a:r>
          </a:p>
          <a:p>
            <a:pPr marL="0" indent="0">
              <a:lnSpc>
                <a:spcPct val="90000"/>
              </a:lnSpc>
              <a:spcBef>
                <a:spcPts val="1224"/>
              </a:spcBef>
              <a:buNone/>
            </a:pPr>
            <a:r>
              <a:rPr lang="en-US" sz="2040" dirty="0">
                <a:gradFill>
                  <a:gsLst>
                    <a:gs pos="1250">
                      <a:schemeClr val="bg2"/>
                    </a:gs>
                    <a:gs pos="100000">
                      <a:schemeClr val="bg2"/>
                    </a:gs>
                  </a:gsLst>
                  <a:lin ang="5400000" scaled="0"/>
                </a:gradFill>
              </a:rPr>
              <a:t>Makes each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domain unique</a:t>
            </a:r>
          </a:p>
        </p:txBody>
      </p:sp>
      <p:sp>
        <p:nvSpPr>
          <p:cNvPr id="21" name="Text Placeholder 9"/>
          <p:cNvSpPr txBox="1">
            <a:spLocks/>
          </p:cNvSpPr>
          <p:nvPr/>
        </p:nvSpPr>
        <p:spPr>
          <a:xfrm>
            <a:off x="5583370" y="4640822"/>
            <a:ext cx="5285566" cy="652237"/>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40" b="1" spc="0" dirty="0" err="1" smtClean="0">
                <a:gradFill>
                  <a:gsLst>
                    <a:gs pos="1250">
                      <a:schemeClr val="bg2"/>
                    </a:gs>
                    <a:gs pos="100000">
                      <a:schemeClr val="bg2"/>
                    </a:gs>
                  </a:gsLst>
                  <a:lin ang="5400000" scaled="0"/>
                </a:gradFill>
              </a:rPr>
              <a:t>AppNAME</a:t>
            </a:r>
            <a:endParaRPr lang="en-US" sz="2040" b="1" spc="0" dirty="0">
              <a:gradFill>
                <a:gsLst>
                  <a:gs pos="1250">
                    <a:schemeClr val="bg2"/>
                  </a:gs>
                  <a:gs pos="100000">
                    <a:schemeClr val="bg2"/>
                  </a:gs>
                </a:gsLst>
                <a:lin ang="5400000" scaled="0"/>
              </a:gradFill>
            </a:endParaRPr>
          </a:p>
        </p:txBody>
      </p:sp>
      <p:sp>
        <p:nvSpPr>
          <p:cNvPr id="22" name="Content Placeholder 2"/>
          <p:cNvSpPr txBox="1">
            <a:spLocks/>
          </p:cNvSpPr>
          <p:nvPr/>
        </p:nvSpPr>
        <p:spPr>
          <a:xfrm>
            <a:off x="5583370" y="5023757"/>
            <a:ext cx="5285566"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Name of </a:t>
            </a:r>
            <a:r>
              <a:rPr lang="en-US" sz="2040" dirty="0" err="1">
                <a:gradFill>
                  <a:gsLst>
                    <a:gs pos="1250">
                      <a:schemeClr val="bg2"/>
                    </a:gs>
                    <a:gs pos="100000">
                      <a:schemeClr val="bg2"/>
                    </a:gs>
                  </a:gsLst>
                  <a:lin ang="5400000" scaled="0"/>
                </a:gradFill>
              </a:rPr>
              <a:t>SPWeb</a:t>
            </a:r>
            <a:r>
              <a:rPr lang="en-US" sz="2040" dirty="0">
                <a:gradFill>
                  <a:gsLst>
                    <a:gs pos="1250">
                      <a:schemeClr val="bg2"/>
                    </a:gs>
                    <a:gs pos="100000">
                      <a:schemeClr val="bg2"/>
                    </a:gs>
                  </a:gsLst>
                  <a:lin ang="5400000" scaled="0"/>
                </a:gradFill>
              </a:rPr>
              <a:t> under where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is installed</a:t>
            </a:r>
          </a:p>
          <a:p>
            <a:pPr marL="0" indent="0">
              <a:lnSpc>
                <a:spcPct val="90000"/>
              </a:lnSpc>
              <a:spcBef>
                <a:spcPts val="1224"/>
              </a:spcBef>
              <a:buNone/>
            </a:pPr>
            <a:r>
              <a:rPr lang="en-US" sz="2040" dirty="0">
                <a:gradFill>
                  <a:gsLst>
                    <a:gs pos="1250">
                      <a:schemeClr val="bg2"/>
                    </a:gs>
                    <a:gs pos="100000">
                      <a:schemeClr val="bg2"/>
                    </a:gs>
                  </a:gsLst>
                  <a:lin ang="5400000" scaled="0"/>
                </a:gradFill>
              </a:rPr>
              <a:t>Developers have control</a:t>
            </a:r>
          </a:p>
        </p:txBody>
      </p:sp>
      <p:sp>
        <p:nvSpPr>
          <p:cNvPr id="15" name="Rectangle 14"/>
          <p:cNvSpPr/>
          <p:nvPr/>
        </p:nvSpPr>
        <p:spPr>
          <a:xfrm>
            <a:off x="5304380" y="3939696"/>
            <a:ext cx="1525554" cy="466114"/>
          </a:xfrm>
          <a:prstGeom prst="rect">
            <a:avLst/>
          </a:prstGeom>
          <a:solidFill>
            <a:schemeClr val="accent2">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dirty="0"/>
          </a:p>
        </p:txBody>
      </p:sp>
      <p:sp>
        <p:nvSpPr>
          <p:cNvPr id="16" name="Right Arrow 15"/>
          <p:cNvSpPr/>
          <p:nvPr/>
        </p:nvSpPr>
        <p:spPr bwMode="auto">
          <a:xfrm rot="2981525">
            <a:off x="7257329" y="2154507"/>
            <a:ext cx="1024587" cy="32817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0951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Add-in entry points</a:t>
            </a:r>
            <a:endParaRPr lang="en-US" dirty="0"/>
          </a:p>
        </p:txBody>
      </p:sp>
      <p:sp>
        <p:nvSpPr>
          <p:cNvPr id="3" name="Content Placeholder 2"/>
          <p:cNvSpPr>
            <a:spLocks noGrp="1"/>
          </p:cNvSpPr>
          <p:nvPr>
            <p:ph type="body" sz="quarter" idx="10"/>
          </p:nvPr>
        </p:nvSpPr>
        <p:spPr>
          <a:xfrm>
            <a:off x="260208" y="1175956"/>
            <a:ext cx="11882419" cy="5484812"/>
          </a:xfrm>
        </p:spPr>
        <p:txBody>
          <a:bodyPr vert="horz" lIns="186521" tIns="149217" rIns="186521" bIns="149217" rtlCol="0">
            <a:noAutofit/>
          </a:bodyPr>
          <a:lstStyle/>
          <a:p>
            <a:pPr marL="0" indent="0">
              <a:spcBef>
                <a:spcPts val="1224"/>
              </a:spcBef>
              <a:buNone/>
            </a:pPr>
            <a:r>
              <a:rPr lang="en-US" sz="4080" dirty="0" smtClean="0">
                <a:gradFill>
                  <a:gsLst>
                    <a:gs pos="1250">
                      <a:schemeClr val="tx2"/>
                    </a:gs>
                    <a:gs pos="100000">
                      <a:schemeClr val="tx2"/>
                    </a:gs>
                  </a:gsLst>
                  <a:lin ang="5400000" scaled="0"/>
                </a:gradFill>
              </a:rPr>
              <a:t>Add-in entry points</a:t>
            </a:r>
          </a:p>
          <a:p>
            <a:pPr marL="0" lvl="1" indent="0">
              <a:spcBef>
                <a:spcPts val="1224"/>
              </a:spcBef>
              <a:buNone/>
            </a:pPr>
            <a:r>
              <a:rPr lang="en-US" sz="2040" dirty="0" smtClean="0"/>
              <a:t>Start page</a:t>
            </a:r>
          </a:p>
          <a:p>
            <a:pPr marL="0" lvl="1" indent="0">
              <a:spcBef>
                <a:spcPts val="1224"/>
              </a:spcBef>
              <a:buNone/>
            </a:pPr>
            <a:r>
              <a:rPr lang="en-US" sz="2040" dirty="0" smtClean="0"/>
              <a:t>Add-In </a:t>
            </a:r>
            <a:r>
              <a:rPr lang="en-US" sz="2040" dirty="0" smtClean="0"/>
              <a:t>parts</a:t>
            </a:r>
          </a:p>
          <a:p>
            <a:pPr marL="0" lvl="1" indent="0">
              <a:spcBef>
                <a:spcPts val="1224"/>
              </a:spcBef>
              <a:buNone/>
            </a:pPr>
            <a:r>
              <a:rPr lang="en-US" sz="2040" dirty="0" smtClean="0"/>
              <a:t>UI custom commands</a:t>
            </a:r>
          </a:p>
          <a:p>
            <a:pPr marL="0" lvl="1" indent="0">
              <a:spcBef>
                <a:spcPts val="1224"/>
              </a:spcBef>
              <a:buNone/>
            </a:pPr>
            <a:r>
              <a:rPr lang="en-US" sz="2040" dirty="0" smtClean="0"/>
              <a:t>Popup</a:t>
            </a:r>
          </a:p>
          <a:p>
            <a:pPr marL="0" indent="0">
              <a:spcBef>
                <a:spcPts val="1224"/>
              </a:spcBef>
              <a:buNone/>
            </a:pPr>
            <a:r>
              <a:rPr lang="en-US" dirty="0" smtClean="0">
                <a:gradFill>
                  <a:gsLst>
                    <a:gs pos="1250">
                      <a:schemeClr val="tx2"/>
                    </a:gs>
                    <a:gs pos="100000">
                      <a:schemeClr val="tx2"/>
                    </a:gs>
                  </a:gsLst>
                  <a:lin ang="5400000" scaled="0"/>
                </a:gradFill>
              </a:rPr>
              <a:t>The Chrome Control</a:t>
            </a:r>
          </a:p>
          <a:p>
            <a:pPr marL="0" lvl="1" indent="0">
              <a:spcBef>
                <a:spcPts val="1224"/>
              </a:spcBef>
              <a:buNone/>
            </a:pPr>
            <a:r>
              <a:rPr lang="en-US" sz="2040" dirty="0" smtClean="0"/>
              <a:t>Use the Chrome Control to inherit style and links from the host web in a cloud Add-in</a:t>
            </a:r>
            <a:endParaRPr lang="en-US" sz="2040" dirty="0"/>
          </a:p>
        </p:txBody>
      </p:sp>
    </p:spTree>
    <p:extLst>
      <p:ext uri="{BB962C8B-B14F-4D97-AF65-F5344CB8AC3E}">
        <p14:creationId xmlns:p14="http://schemas.microsoft.com/office/powerpoint/2010/main" val="8989693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SharePoint Add-ins</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smtClean="0"/>
          </a:p>
        </p:txBody>
      </p:sp>
    </p:spTree>
    <p:extLst>
      <p:ext uri="{BB962C8B-B14F-4D97-AF65-F5344CB8AC3E}">
        <p14:creationId xmlns:p14="http://schemas.microsoft.com/office/powerpoint/2010/main" val="1319561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6826" y="5676757"/>
            <a:ext cx="11875012" cy="837982"/>
          </a:xfrm>
          <a:prstGeom prst="rect">
            <a:avLst/>
          </a:prstGeom>
          <a:solidFill>
            <a:schemeClr val="accent1">
              <a:lumMod val="50000"/>
            </a:schemeClr>
          </a:solidFill>
          <a:ln w="10795" cap="flat" cmpd="sng" algn="ctr">
            <a:noFill/>
            <a:prstDash val="solid"/>
          </a:ln>
          <a:effectLst/>
        </p:spPr>
        <p:txBody>
          <a:bodyPr lIns="182880" tIns="146304" rIns="182880" bIns="146304" rtlCol="0" anchor="t" anchorCtr="0"/>
          <a:lstStyle/>
          <a:p>
            <a:pPr marR="0" lvl="0" indent="0" defTabSz="914181" fontAlgn="auto">
              <a:lnSpc>
                <a:spcPct val="100000"/>
              </a:lnSpc>
              <a:spcBef>
                <a:spcPts val="0"/>
              </a:spcBef>
              <a:spcAft>
                <a:spcPts val="0"/>
              </a:spcAft>
              <a:buClrTx/>
              <a:buSzTx/>
              <a:buFontTx/>
              <a:buNone/>
              <a:tabLst/>
              <a:defRPr/>
            </a:pPr>
            <a:r>
              <a:rPr lang="en-US"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6826" y="2278864"/>
            <a:ext cx="11875012"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r>
              <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_</a:t>
            </a:r>
            <a:r>
              <a:rPr lang="en-US" sz="4000" dirty="0" err="1">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api</a:t>
            </a:r>
            <a:endPar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6829" y="3177517"/>
            <a:ext cx="9131812"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err="1">
                  <a:gradFill>
                    <a:gsLst>
                      <a:gs pos="0">
                        <a:schemeClr val="bg1"/>
                      </a:gs>
                      <a:gs pos="53000">
                        <a:schemeClr val="bg1"/>
                      </a:gs>
                    </a:gsLst>
                    <a:lin ang="5400000" scaled="0"/>
                  </a:gradFill>
                </a:rPr>
                <a:t>.Net</a:t>
              </a:r>
              <a:r>
                <a:rPr lang="en-US"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621660"/>
            </a:xfrm>
            <a:prstGeom prst="rect">
              <a:avLst/>
            </a:prstGeom>
            <a:noFill/>
            <a:ln>
              <a:noFill/>
            </a:ln>
          </p:spPr>
          <p:txBody>
            <a:bodyPr wrap="square" lIns="121872" tIns="60936" rIns="121872" bIns="60936" rtlCol="0">
              <a:spAutoFit/>
            </a:bodyPr>
            <a:lstStyle/>
            <a:p>
              <a:pPr algn="ctr" defTabSz="1644650">
                <a:lnSpc>
                  <a:spcPct val="90000"/>
                </a:lnSpc>
                <a:spcBef>
                  <a:spcPct val="0"/>
                </a:spcBef>
                <a:spcAft>
                  <a:spcPct val="35000"/>
                </a:spcAft>
              </a:pPr>
              <a:r>
                <a:rPr lang="en-US" dirty="0">
                  <a:gradFill>
                    <a:gsLst>
                      <a:gs pos="0">
                        <a:schemeClr val="tx1"/>
                      </a:gs>
                      <a:gs pos="53000">
                        <a:schemeClr val="tx1"/>
                      </a:gs>
                    </a:gsLst>
                    <a:lin ang="5400000" scaled="0"/>
                  </a:gradFill>
                </a:rPr>
                <a:t>Execute </a:t>
              </a:r>
              <a:br>
                <a:rPr lang="en-US" dirty="0">
                  <a:gradFill>
                    <a:gsLst>
                      <a:gs pos="0">
                        <a:schemeClr val="tx1"/>
                      </a:gs>
                      <a:gs pos="53000">
                        <a:schemeClr val="tx1"/>
                      </a:gs>
                    </a:gsLst>
                    <a:lin ang="5400000" scaled="0"/>
                  </a:gradFill>
                </a:rPr>
              </a:br>
              <a:r>
                <a:rPr lang="en-US" dirty="0">
                  <a:gradFill>
                    <a:gsLst>
                      <a:gs pos="0">
                        <a:schemeClr val="tx1"/>
                      </a:gs>
                      <a:gs pos="53000">
                        <a:schemeClr val="tx1"/>
                      </a:gs>
                    </a:gsLst>
                    <a:lin ang="5400000" scaled="0"/>
                  </a:gradFill>
                </a:rPr>
                <a:t>query</a:t>
              </a:r>
            </a:p>
          </p:txBody>
        </p:sp>
      </p:grpSp>
      <p:grpSp>
        <p:nvGrpSpPr>
          <p:cNvPr id="5" name="Group 4"/>
          <p:cNvGrpSpPr/>
          <p:nvPr/>
        </p:nvGrpSpPr>
        <p:grpSpPr>
          <a:xfrm>
            <a:off x="10333038" y="3281697"/>
            <a:ext cx="1859550"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200"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621660"/>
            </a:xfrm>
            <a:prstGeom prst="rect">
              <a:avLst/>
            </a:prstGeom>
            <a:noFill/>
            <a:ln>
              <a:noFill/>
            </a:ln>
          </p:spPr>
          <p:txBody>
            <a:bodyPr wrap="square" lIns="121872" tIns="60936" rIns="121872" bIns="60936" rtlCol="0">
              <a:spAutoFit/>
            </a:bodyPr>
            <a:lstStyle/>
            <a:p>
              <a:pPr marR="0" lvl="0" indent="0" algn="ctr" defTabSz="1644650" fontAlgn="auto">
                <a:lnSpc>
                  <a:spcPct val="90000"/>
                </a:lnSpc>
                <a:spcBef>
                  <a:spcPct val="0"/>
                </a:spcBef>
                <a:spcAft>
                  <a:spcPct val="35000"/>
                </a:spcAft>
                <a:buClrTx/>
                <a:buSzTx/>
                <a:buFontTx/>
                <a:buNone/>
                <a:tabLst/>
                <a:defRPr/>
              </a:pPr>
              <a:r>
                <a:rPr lang="en-US" dirty="0">
                  <a:gradFill>
                    <a:gsLst>
                      <a:gs pos="0">
                        <a:schemeClr val="tx1"/>
                      </a:gs>
                      <a:gs pos="53000">
                        <a:schemeClr val="tx1"/>
                      </a:gs>
                    </a:gsLst>
                    <a:lin ang="5400000" scaled="0"/>
                  </a:gradFill>
                </a:rPr>
                <a:t>REST/ OData</a:t>
              </a:r>
            </a:p>
          </p:txBody>
        </p:sp>
      </p:grpSp>
      <p:sp>
        <p:nvSpPr>
          <p:cNvPr id="47" name="Rectangle 46"/>
          <p:cNvSpPr/>
          <p:nvPr/>
        </p:nvSpPr>
        <p:spPr>
          <a:xfrm>
            <a:off x="10247650"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4400"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157" y="1212341"/>
            <a:ext cx="1920240"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8" name="Group 7"/>
          <p:cNvGrpSpPr/>
          <p:nvPr/>
        </p:nvGrpSpPr>
        <p:grpSpPr>
          <a:xfrm>
            <a:off x="286829" y="1212341"/>
            <a:ext cx="1920240"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defRPr/>
              </a:pPr>
              <a:r>
                <a:rPr lang="en-US" sz="1600" dirty="0">
                  <a:gradFill>
                    <a:gsLst>
                      <a:gs pos="0">
                        <a:schemeClr val="bg1"/>
                      </a:gs>
                      <a:gs pos="53000">
                        <a:schemeClr val="bg1"/>
                      </a:gs>
                    </a:gsLst>
                    <a:lin ang="5400000" scaled="0"/>
                  </a:gradFill>
                  <a:ea typeface="Segoe UI" pitchFamily="34" charset="0"/>
                  <a:cs typeface="Segoe UI" pitchFamily="34" charset="0"/>
                </a:rPr>
                <a:t>Lists and libraries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6263321" y="1212341"/>
            <a:ext cx="1920240"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2" name="Group 11"/>
          <p:cNvGrpSpPr/>
          <p:nvPr/>
        </p:nvGrpSpPr>
        <p:grpSpPr>
          <a:xfrm>
            <a:off x="8255485" y="1212341"/>
            <a:ext cx="1920240"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Feeds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9" name="Group 8"/>
          <p:cNvGrpSpPr/>
          <p:nvPr/>
        </p:nvGrpSpPr>
        <p:grpSpPr>
          <a:xfrm>
            <a:off x="2278993" y="1212341"/>
            <a:ext cx="1920240"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User profile</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sp>
        <p:nvSpPr>
          <p:cNvPr id="15" name="Rectangle 14"/>
          <p:cNvSpPr/>
          <p:nvPr/>
        </p:nvSpPr>
        <p:spPr bwMode="auto">
          <a:xfrm>
            <a:off x="375" y="6514739"/>
            <a:ext cx="124361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6826" y="296863"/>
            <a:ext cx="11374438" cy="763587"/>
          </a:xfrm>
        </p:spPr>
        <p:txBody>
          <a:bodyPr/>
          <a:lstStyle/>
          <a:p>
            <a:r>
              <a:rPr lang="en-US" sz="5400" dirty="0" smtClean="0"/>
              <a:t>The SharePoint client APIs</a:t>
            </a:r>
            <a:endParaRPr lang="en-US" sz="5400" dirty="0"/>
          </a:p>
        </p:txBody>
      </p:sp>
      <p:sp>
        <p:nvSpPr>
          <p:cNvPr id="13" name="Rectangle 12"/>
          <p:cNvSpPr/>
          <p:nvPr/>
        </p:nvSpPr>
        <p:spPr bwMode="auto">
          <a:xfrm>
            <a:off x="4572335" y="-226339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851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type="body" sz="quarter" idx="10"/>
          </p:nvPr>
        </p:nvSpPr>
        <p:spPr>
          <a:xfrm>
            <a:off x="258749" y="1177954"/>
            <a:ext cx="5221174"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Web scope</a:t>
            </a:r>
          </a:p>
          <a:p>
            <a:pPr marL="0" lvl="1" indent="0">
              <a:spcBef>
                <a:spcPts val="1224"/>
              </a:spcBef>
              <a:buNone/>
            </a:pPr>
            <a:r>
              <a:rPr lang="en-US" sz="2040" dirty="0"/>
              <a:t>Can register and use resources </a:t>
            </a:r>
            <a:br>
              <a:rPr lang="en-US" sz="2040" dirty="0"/>
            </a:br>
            <a:r>
              <a:rPr lang="en-US" sz="2040" dirty="0"/>
              <a:t>in parent site, site collection</a:t>
            </a:r>
          </a:p>
          <a:p>
            <a:pPr marL="0" indent="0">
              <a:spcBef>
                <a:spcPts val="1224"/>
              </a:spcBef>
              <a:buNone/>
            </a:pPr>
            <a:r>
              <a:rPr lang="en-US" sz="4080" dirty="0">
                <a:gradFill>
                  <a:gsLst>
                    <a:gs pos="1250">
                      <a:schemeClr val="tx2"/>
                    </a:gs>
                    <a:gs pos="100000">
                      <a:schemeClr val="tx2"/>
                    </a:gs>
                  </a:gsLst>
                  <a:lin ang="5400000" scaled="0"/>
                </a:gradFill>
              </a:rPr>
              <a:t>Tenant scope</a:t>
            </a:r>
          </a:p>
          <a:p>
            <a:pPr marL="0" lvl="1" indent="0">
              <a:spcBef>
                <a:spcPts val="1224"/>
              </a:spcBef>
              <a:buNone/>
            </a:pPr>
            <a:r>
              <a:rPr lang="en-US" sz="2040" dirty="0"/>
              <a:t>Can register start page, custom actions</a:t>
            </a:r>
          </a:p>
          <a:p>
            <a:pPr marL="0" lvl="1" indent="0">
              <a:spcBef>
                <a:spcPts val="1224"/>
              </a:spcBef>
              <a:buNone/>
            </a:pPr>
            <a:r>
              <a:rPr lang="en-US" sz="2040" dirty="0"/>
              <a:t>Tenant admins can filter-enable on sites</a:t>
            </a:r>
          </a:p>
          <a:p>
            <a:pPr marL="0" lvl="2" indent="0">
              <a:spcBef>
                <a:spcPts val="1224"/>
              </a:spcBef>
              <a:buNone/>
            </a:pPr>
            <a:r>
              <a:rPr lang="en-US" sz="2040" dirty="0"/>
              <a:t>By site collection, managed path,  template type</a:t>
            </a:r>
          </a:p>
          <a:p>
            <a:pPr marL="0" lvl="1" indent="0">
              <a:spcBef>
                <a:spcPts val="1224"/>
              </a:spcBef>
              <a:buNone/>
            </a:pPr>
            <a:r>
              <a:rPr lang="en-US" sz="2040" dirty="0"/>
              <a:t>(SharePoint-hosted tenant-scope </a:t>
            </a:r>
            <a:r>
              <a:rPr lang="en-US" sz="2040" dirty="0" smtClean="0"/>
              <a:t>Add-ins  </a:t>
            </a:r>
            <a:r>
              <a:rPr lang="en-US" sz="2040" dirty="0"/>
              <a:t>not available)</a:t>
            </a:r>
          </a:p>
          <a:p>
            <a:endParaRPr lang="en-US" dirty="0"/>
          </a:p>
        </p:txBody>
      </p:sp>
      <p:grpSp>
        <p:nvGrpSpPr>
          <p:cNvPr id="4" name="Group 4"/>
          <p:cNvGrpSpPr>
            <a:grpSpLocks noChangeAspect="1"/>
          </p:cNvGrpSpPr>
          <p:nvPr/>
        </p:nvGrpSpPr>
        <p:grpSpPr bwMode="auto">
          <a:xfrm>
            <a:off x="4819333" y="-2348840"/>
            <a:ext cx="8622774" cy="11150248"/>
            <a:chOff x="3579" y="-252"/>
            <a:chExt cx="4111" cy="5316"/>
          </a:xfrm>
        </p:grpSpPr>
        <p:sp>
          <p:nvSpPr>
            <p:cNvPr id="5" name="AutoShape 3"/>
            <p:cNvSpPr>
              <a:spLocks noChangeAspect="1" noChangeArrowheads="1" noTextEdit="1"/>
            </p:cNvSpPr>
            <p:nvPr/>
          </p:nvSpPr>
          <p:spPr bwMode="auto">
            <a:xfrm>
              <a:off x="3579"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Rectangle 5"/>
            <p:cNvSpPr>
              <a:spLocks noChangeArrowheads="1"/>
            </p:cNvSpPr>
            <p:nvPr/>
          </p:nvSpPr>
          <p:spPr bwMode="auto">
            <a:xfrm>
              <a:off x="4024" y="868"/>
              <a:ext cx="3185" cy="3335"/>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 name="Rectangle 6"/>
            <p:cNvSpPr>
              <a:spLocks noChangeArrowheads="1"/>
            </p:cNvSpPr>
            <p:nvPr/>
          </p:nvSpPr>
          <p:spPr bwMode="auto">
            <a:xfrm>
              <a:off x="3581"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7"/>
            <p:cNvSpPr>
              <a:spLocks/>
            </p:cNvSpPr>
            <p:nvPr/>
          </p:nvSpPr>
          <p:spPr bwMode="auto">
            <a:xfrm>
              <a:off x="4307" y="3665"/>
              <a:ext cx="2414" cy="172"/>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Freeform 8"/>
            <p:cNvSpPr>
              <a:spLocks/>
            </p:cNvSpPr>
            <p:nvPr/>
          </p:nvSpPr>
          <p:spPr bwMode="auto">
            <a:xfrm>
              <a:off x="4427" y="2260"/>
              <a:ext cx="797" cy="151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Freeform 9"/>
            <p:cNvSpPr>
              <a:spLocks/>
            </p:cNvSpPr>
            <p:nvPr/>
          </p:nvSpPr>
          <p:spPr bwMode="auto">
            <a:xfrm>
              <a:off x="5843" y="1580"/>
              <a:ext cx="1242" cy="747"/>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Freeform 10"/>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7" y="170"/>
                  </a:moveTo>
                  <a:lnTo>
                    <a:pt x="255" y="170"/>
                  </a:lnTo>
                  <a:lnTo>
                    <a:pt x="255" y="7"/>
                  </a:lnTo>
                  <a:lnTo>
                    <a:pt x="7" y="7"/>
                  </a:lnTo>
                  <a:lnTo>
                    <a:pt x="7"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Freeform 11"/>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moveTo>
                    <a:pt x="7" y="170"/>
                  </a:moveTo>
                  <a:lnTo>
                    <a:pt x="255" y="170"/>
                  </a:lnTo>
                  <a:lnTo>
                    <a:pt x="255" y="7"/>
                  </a:lnTo>
                  <a:lnTo>
                    <a:pt x="7" y="7"/>
                  </a:lnTo>
                  <a:lnTo>
                    <a:pt x="7"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Freeform 12"/>
            <p:cNvSpPr>
              <a:spLocks noEditPoints="1"/>
            </p:cNvSpPr>
            <p:nvPr/>
          </p:nvSpPr>
          <p:spPr bwMode="auto">
            <a:xfrm>
              <a:off x="6221" y="1792"/>
              <a:ext cx="864" cy="535"/>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13"/>
            <p:cNvSpPr>
              <a:spLocks/>
            </p:cNvSpPr>
            <p:nvPr/>
          </p:nvSpPr>
          <p:spPr bwMode="auto">
            <a:xfrm>
              <a:off x="6545" y="2092"/>
              <a:ext cx="262" cy="176"/>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14"/>
            <p:cNvSpPr>
              <a:spLocks/>
            </p:cNvSpPr>
            <p:nvPr/>
          </p:nvSpPr>
          <p:spPr bwMode="auto">
            <a:xfrm>
              <a:off x="6144" y="3530"/>
              <a:ext cx="90"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15"/>
            <p:cNvSpPr>
              <a:spLocks/>
            </p:cNvSpPr>
            <p:nvPr/>
          </p:nvSpPr>
          <p:spPr bwMode="auto">
            <a:xfrm>
              <a:off x="6254" y="3530"/>
              <a:ext cx="91"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16"/>
            <p:cNvSpPr>
              <a:spLocks/>
            </p:cNvSpPr>
            <p:nvPr/>
          </p:nvSpPr>
          <p:spPr bwMode="auto">
            <a:xfrm>
              <a:off x="6286" y="2178"/>
              <a:ext cx="501" cy="1384"/>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17"/>
            <p:cNvSpPr>
              <a:spLocks/>
            </p:cNvSpPr>
            <p:nvPr/>
          </p:nvSpPr>
          <p:spPr bwMode="auto">
            <a:xfrm>
              <a:off x="5016" y="2067"/>
              <a:ext cx="485" cy="349"/>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Rectangle 18"/>
            <p:cNvSpPr>
              <a:spLocks noChangeArrowheads="1"/>
            </p:cNvSpPr>
            <p:nvPr/>
          </p:nvSpPr>
          <p:spPr bwMode="auto">
            <a:xfrm>
              <a:off x="6025" y="3631"/>
              <a:ext cx="53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19"/>
            <p:cNvSpPr>
              <a:spLocks noChangeArrowheads="1"/>
            </p:cNvSpPr>
            <p:nvPr/>
          </p:nvSpPr>
          <p:spPr bwMode="auto">
            <a:xfrm>
              <a:off x="6025" y="3631"/>
              <a:ext cx="53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20"/>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21"/>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Freeform 22"/>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23"/>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Rectangle 24"/>
            <p:cNvSpPr>
              <a:spLocks noChangeArrowheads="1"/>
            </p:cNvSpPr>
            <p:nvPr/>
          </p:nvSpPr>
          <p:spPr bwMode="auto">
            <a:xfrm>
              <a:off x="5110" y="2921"/>
              <a:ext cx="163" cy="68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25"/>
            <p:cNvSpPr>
              <a:spLocks noChangeArrowheads="1"/>
            </p:cNvSpPr>
            <p:nvPr/>
          </p:nvSpPr>
          <p:spPr bwMode="auto">
            <a:xfrm>
              <a:off x="5110" y="2921"/>
              <a:ext cx="16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26"/>
            <p:cNvSpPr>
              <a:spLocks/>
            </p:cNvSpPr>
            <p:nvPr/>
          </p:nvSpPr>
          <p:spPr bwMode="auto">
            <a:xfrm>
              <a:off x="4527" y="1827"/>
              <a:ext cx="670" cy="1072"/>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Rectangle 27"/>
            <p:cNvSpPr>
              <a:spLocks noChangeArrowheads="1"/>
            </p:cNvSpPr>
            <p:nvPr/>
          </p:nvSpPr>
          <p:spPr bwMode="auto">
            <a:xfrm>
              <a:off x="5377" y="3607"/>
              <a:ext cx="48" cy="163"/>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28"/>
            <p:cNvSpPr>
              <a:spLocks noChangeArrowheads="1"/>
            </p:cNvSpPr>
            <p:nvPr/>
          </p:nvSpPr>
          <p:spPr bwMode="auto">
            <a:xfrm>
              <a:off x="5377" y="3607"/>
              <a:ext cx="4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Rectangle 29"/>
            <p:cNvSpPr>
              <a:spLocks noChangeArrowheads="1"/>
            </p:cNvSpPr>
            <p:nvPr/>
          </p:nvSpPr>
          <p:spPr bwMode="auto">
            <a:xfrm>
              <a:off x="5377" y="2987"/>
              <a:ext cx="48" cy="620"/>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Rectangle 30"/>
            <p:cNvSpPr>
              <a:spLocks noChangeArrowheads="1"/>
            </p:cNvSpPr>
            <p:nvPr/>
          </p:nvSpPr>
          <p:spPr bwMode="auto">
            <a:xfrm>
              <a:off x="5377" y="2987"/>
              <a:ext cx="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31"/>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32"/>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33"/>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close/>
                  <a:moveTo>
                    <a:pt x="0" y="0"/>
                  </a:moveTo>
                  <a:lnTo>
                    <a:pt x="0" y="0"/>
                  </a:lnTo>
                  <a:lnTo>
                    <a:pt x="0" y="316"/>
                  </a:lnTo>
                  <a:lnTo>
                    <a:pt x="0" y="316"/>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34"/>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moveTo>
                    <a:pt x="0" y="0"/>
                  </a:moveTo>
                  <a:lnTo>
                    <a:pt x="0" y="0"/>
                  </a:lnTo>
                  <a:lnTo>
                    <a:pt x="0" y="316"/>
                  </a:lnTo>
                  <a:lnTo>
                    <a:pt x="0" y="3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35"/>
            <p:cNvSpPr>
              <a:spLocks noChangeArrowheads="1"/>
            </p:cNvSpPr>
            <p:nvPr/>
          </p:nvSpPr>
          <p:spPr bwMode="auto">
            <a:xfrm>
              <a:off x="5110" y="3665"/>
              <a:ext cx="1" cy="105"/>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36"/>
            <p:cNvSpPr>
              <a:spLocks noChangeArrowheads="1"/>
            </p:cNvSpPr>
            <p:nvPr/>
          </p:nvSpPr>
          <p:spPr bwMode="auto">
            <a:xfrm>
              <a:off x="5110" y="3665"/>
              <a:ext cx="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1" name="Freeform 37"/>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close/>
                  <a:moveTo>
                    <a:pt x="150" y="0"/>
                  </a:moveTo>
                  <a:lnTo>
                    <a:pt x="93" y="0"/>
                  </a:lnTo>
                  <a:lnTo>
                    <a:pt x="0" y="0"/>
                  </a:lnTo>
                  <a:lnTo>
                    <a:pt x="0" y="4"/>
                  </a:lnTo>
                  <a:lnTo>
                    <a:pt x="150" y="4"/>
                  </a:lnTo>
                  <a:lnTo>
                    <a:pt x="150" y="0"/>
                  </a:lnTo>
                  <a:close/>
                  <a:moveTo>
                    <a:pt x="583" y="0"/>
                  </a:moveTo>
                  <a:lnTo>
                    <a:pt x="286" y="0"/>
                  </a:lnTo>
                  <a:lnTo>
                    <a:pt x="265" y="0"/>
                  </a:lnTo>
                  <a:lnTo>
                    <a:pt x="265" y="4"/>
                  </a:lnTo>
                  <a:lnTo>
                    <a:pt x="583" y="4"/>
                  </a:lnTo>
                  <a:lnTo>
                    <a:pt x="583" y="190"/>
                  </a:lnTo>
                  <a:lnTo>
                    <a:pt x="583" y="190"/>
                  </a:lnTo>
                  <a:lnTo>
                    <a:pt x="58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2" name="Freeform 38"/>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moveTo>
                    <a:pt x="150" y="0"/>
                  </a:moveTo>
                  <a:lnTo>
                    <a:pt x="93" y="0"/>
                  </a:lnTo>
                  <a:lnTo>
                    <a:pt x="0" y="0"/>
                  </a:lnTo>
                  <a:lnTo>
                    <a:pt x="0" y="4"/>
                  </a:lnTo>
                  <a:lnTo>
                    <a:pt x="150" y="4"/>
                  </a:lnTo>
                  <a:lnTo>
                    <a:pt x="150" y="0"/>
                  </a:lnTo>
                  <a:moveTo>
                    <a:pt x="583" y="0"/>
                  </a:moveTo>
                  <a:lnTo>
                    <a:pt x="286" y="0"/>
                  </a:lnTo>
                  <a:lnTo>
                    <a:pt x="265" y="0"/>
                  </a:lnTo>
                  <a:lnTo>
                    <a:pt x="265" y="4"/>
                  </a:lnTo>
                  <a:lnTo>
                    <a:pt x="583" y="4"/>
                  </a:lnTo>
                  <a:lnTo>
                    <a:pt x="583" y="190"/>
                  </a:lnTo>
                  <a:lnTo>
                    <a:pt x="583" y="190"/>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3" name="Freeform 39"/>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close/>
                  <a:moveTo>
                    <a:pt x="583" y="0"/>
                  </a:moveTo>
                  <a:lnTo>
                    <a:pt x="265" y="0"/>
                  </a:lnTo>
                  <a:lnTo>
                    <a:pt x="265" y="73"/>
                  </a:lnTo>
                  <a:lnTo>
                    <a:pt x="286" y="73"/>
                  </a:lnTo>
                  <a:lnTo>
                    <a:pt x="583" y="73"/>
                  </a:lnTo>
                  <a:lnTo>
                    <a:pt x="58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4" name="Freeform 40"/>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moveTo>
                    <a:pt x="583" y="0"/>
                  </a:moveTo>
                  <a:lnTo>
                    <a:pt x="265" y="0"/>
                  </a:lnTo>
                  <a:lnTo>
                    <a:pt x="265" y="73"/>
                  </a:lnTo>
                  <a:lnTo>
                    <a:pt x="286" y="73"/>
                  </a:lnTo>
                  <a:lnTo>
                    <a:pt x="583" y="73"/>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5" name="Freeform 41"/>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6" name="Freeform 42"/>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7" name="Freeform 43"/>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8" name="Freeform 44"/>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9" name="Rectangle 45"/>
            <p:cNvSpPr>
              <a:spLocks noChangeArrowheads="1"/>
            </p:cNvSpPr>
            <p:nvPr/>
          </p:nvSpPr>
          <p:spPr bwMode="auto">
            <a:xfrm>
              <a:off x="5261"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0" name="Rectangle 46"/>
            <p:cNvSpPr>
              <a:spLocks noChangeArrowheads="1"/>
            </p:cNvSpPr>
            <p:nvPr/>
          </p:nvSpPr>
          <p:spPr bwMode="auto">
            <a:xfrm>
              <a:off x="5261"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1" name="Freeform 47"/>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2" name="Freeform 48"/>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3" name="Freeform 49"/>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4" name="Freeform 50"/>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5" name="Freeform 51"/>
            <p:cNvSpPr>
              <a:spLocks noEditPoints="1"/>
            </p:cNvSpPr>
            <p:nvPr/>
          </p:nvSpPr>
          <p:spPr bwMode="auto">
            <a:xfrm>
              <a:off x="6404" y="2522"/>
              <a:ext cx="0" cy="1109"/>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6" name="Freeform 52"/>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7" name="Freeform 53"/>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54"/>
            <p:cNvSpPr>
              <a:spLocks/>
            </p:cNvSpPr>
            <p:nvPr/>
          </p:nvSpPr>
          <p:spPr bwMode="auto">
            <a:xfrm>
              <a:off x="6404" y="3148"/>
              <a:ext cx="0" cy="3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9" name="Rectangle 55"/>
            <p:cNvSpPr>
              <a:spLocks noChangeArrowheads="1"/>
            </p:cNvSpPr>
            <p:nvPr/>
          </p:nvSpPr>
          <p:spPr bwMode="auto">
            <a:xfrm>
              <a:off x="6404" y="3631"/>
              <a:ext cx="1" cy="9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0" name="Rectangle 56"/>
            <p:cNvSpPr>
              <a:spLocks noChangeArrowheads="1"/>
            </p:cNvSpPr>
            <p:nvPr/>
          </p:nvSpPr>
          <p:spPr bwMode="auto">
            <a:xfrm>
              <a:off x="6404" y="3631"/>
              <a:ext cx="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1" name="Freeform 57"/>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2" name="Freeform 58"/>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3" name="Rectangle 59"/>
            <p:cNvSpPr>
              <a:spLocks noChangeArrowheads="1"/>
            </p:cNvSpPr>
            <p:nvPr/>
          </p:nvSpPr>
          <p:spPr bwMode="auto">
            <a:xfrm>
              <a:off x="5707"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4" name="Rectangle 60"/>
            <p:cNvSpPr>
              <a:spLocks noChangeArrowheads="1"/>
            </p:cNvSpPr>
            <p:nvPr/>
          </p:nvSpPr>
          <p:spPr bwMode="auto">
            <a:xfrm>
              <a:off x="5707"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Freeform 61"/>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Freeform 62"/>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63"/>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Freeform 64"/>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Rectangle 65"/>
            <p:cNvSpPr>
              <a:spLocks noChangeArrowheads="1"/>
            </p:cNvSpPr>
            <p:nvPr/>
          </p:nvSpPr>
          <p:spPr bwMode="auto">
            <a:xfrm>
              <a:off x="5125" y="2401"/>
              <a:ext cx="117" cy="4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Rectangle 66"/>
            <p:cNvSpPr>
              <a:spLocks noChangeArrowheads="1"/>
            </p:cNvSpPr>
            <p:nvPr/>
          </p:nvSpPr>
          <p:spPr bwMode="auto">
            <a:xfrm>
              <a:off x="5125" y="2401"/>
              <a:ext cx="1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67"/>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Freeform 68"/>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Rectangle 69"/>
            <p:cNvSpPr>
              <a:spLocks noChangeArrowheads="1"/>
            </p:cNvSpPr>
            <p:nvPr/>
          </p:nvSpPr>
          <p:spPr bwMode="auto">
            <a:xfrm>
              <a:off x="4527" y="2424"/>
              <a:ext cx="1" cy="376"/>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70"/>
            <p:cNvSpPr>
              <a:spLocks/>
            </p:cNvSpPr>
            <p:nvPr/>
          </p:nvSpPr>
          <p:spPr bwMode="auto">
            <a:xfrm>
              <a:off x="4527" y="2424"/>
              <a:ext cx="0" cy="376"/>
            </a:xfrm>
            <a:custGeom>
              <a:avLst/>
              <a:gdLst>
                <a:gd name="T0" fmla="*/ 0 h 376"/>
                <a:gd name="T1" fmla="*/ 376 h 376"/>
                <a:gd name="T2" fmla="*/ 376 h 376"/>
                <a:gd name="T3" fmla="*/ 0 h 376"/>
              </a:gdLst>
              <a:ahLst/>
              <a:cxnLst>
                <a:cxn ang="0">
                  <a:pos x="0" y="T0"/>
                </a:cxn>
                <a:cxn ang="0">
                  <a:pos x="0" y="T1"/>
                </a:cxn>
                <a:cxn ang="0">
                  <a:pos x="0" y="T2"/>
                </a:cxn>
                <a:cxn ang="0">
                  <a:pos x="0" y="T3"/>
                </a:cxn>
              </a:cxnLst>
              <a:rect l="0" t="0" r="r" b="b"/>
              <a:pathLst>
                <a:path h="376">
                  <a:moveTo>
                    <a:pt x="0" y="0"/>
                  </a:moveTo>
                  <a:lnTo>
                    <a:pt x="0"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Freeform 71"/>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close/>
                  <a:moveTo>
                    <a:pt x="0" y="0"/>
                  </a:moveTo>
                  <a:lnTo>
                    <a:pt x="0" y="0"/>
                  </a:lnTo>
                  <a:lnTo>
                    <a:pt x="0" y="376"/>
                  </a:lnTo>
                  <a:lnTo>
                    <a:pt x="0" y="475"/>
                  </a:lnTo>
                  <a:lnTo>
                    <a:pt x="150" y="475"/>
                  </a:lnTo>
                  <a:lnTo>
                    <a:pt x="150" y="98"/>
                  </a:lnTo>
                  <a:lnTo>
                    <a:pt x="150" y="88"/>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Freeform 72"/>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moveTo>
                    <a:pt x="0" y="0"/>
                  </a:moveTo>
                  <a:lnTo>
                    <a:pt x="0" y="0"/>
                  </a:lnTo>
                  <a:lnTo>
                    <a:pt x="0" y="376"/>
                  </a:lnTo>
                  <a:lnTo>
                    <a:pt x="0" y="475"/>
                  </a:lnTo>
                  <a:lnTo>
                    <a:pt x="150" y="475"/>
                  </a:lnTo>
                  <a:lnTo>
                    <a:pt x="150" y="98"/>
                  </a:lnTo>
                  <a:lnTo>
                    <a:pt x="15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73"/>
            <p:cNvSpPr>
              <a:spLocks/>
            </p:cNvSpPr>
            <p:nvPr/>
          </p:nvSpPr>
          <p:spPr bwMode="auto">
            <a:xfrm>
              <a:off x="5048" y="2132"/>
              <a:ext cx="203" cy="204"/>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74"/>
            <p:cNvSpPr>
              <a:spLocks noChangeArrowheads="1"/>
            </p:cNvSpPr>
            <p:nvPr/>
          </p:nvSpPr>
          <p:spPr bwMode="auto">
            <a:xfrm>
              <a:off x="4677" y="2389"/>
              <a:ext cx="1727" cy="13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Rectangle 75"/>
            <p:cNvSpPr>
              <a:spLocks noChangeArrowheads="1"/>
            </p:cNvSpPr>
            <p:nvPr/>
          </p:nvSpPr>
          <p:spPr bwMode="auto">
            <a:xfrm>
              <a:off x="4677" y="2389"/>
              <a:ext cx="172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76"/>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77"/>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Rectangle 78"/>
            <p:cNvSpPr>
              <a:spLocks noChangeArrowheads="1"/>
            </p:cNvSpPr>
            <p:nvPr/>
          </p:nvSpPr>
          <p:spPr bwMode="auto">
            <a:xfrm>
              <a:off x="5085" y="2312"/>
              <a:ext cx="651"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79"/>
            <p:cNvSpPr>
              <a:spLocks noChangeArrowheads="1"/>
            </p:cNvSpPr>
            <p:nvPr/>
          </p:nvSpPr>
          <p:spPr bwMode="auto">
            <a:xfrm>
              <a:off x="5085" y="2312"/>
              <a:ext cx="65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Freeform 80"/>
            <p:cNvSpPr>
              <a:spLocks/>
            </p:cNvSpPr>
            <p:nvPr/>
          </p:nvSpPr>
          <p:spPr bwMode="auto">
            <a:xfrm>
              <a:off x="5085" y="2312"/>
              <a:ext cx="276" cy="77"/>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5" name="Freeform 81"/>
            <p:cNvSpPr>
              <a:spLocks/>
            </p:cNvSpPr>
            <p:nvPr/>
          </p:nvSpPr>
          <p:spPr bwMode="auto">
            <a:xfrm>
              <a:off x="5234" y="1570"/>
              <a:ext cx="923" cy="761"/>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6" name="Freeform 82"/>
            <p:cNvSpPr>
              <a:spLocks/>
            </p:cNvSpPr>
            <p:nvPr/>
          </p:nvSpPr>
          <p:spPr bwMode="auto">
            <a:xfrm>
              <a:off x="5273" y="1570"/>
              <a:ext cx="950" cy="761"/>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7" name="Freeform 83"/>
            <p:cNvSpPr>
              <a:spLocks/>
            </p:cNvSpPr>
            <p:nvPr/>
          </p:nvSpPr>
          <p:spPr bwMode="auto">
            <a:xfrm>
              <a:off x="5273" y="1664"/>
              <a:ext cx="950" cy="66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8" name="Freeform 84"/>
            <p:cNvSpPr>
              <a:spLocks/>
            </p:cNvSpPr>
            <p:nvPr/>
          </p:nvSpPr>
          <p:spPr bwMode="auto">
            <a:xfrm>
              <a:off x="4811" y="1649"/>
              <a:ext cx="166" cy="202"/>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9" name="Freeform 85"/>
            <p:cNvSpPr>
              <a:spLocks noEditPoints="1"/>
            </p:cNvSpPr>
            <p:nvPr/>
          </p:nvSpPr>
          <p:spPr bwMode="auto">
            <a:xfrm>
              <a:off x="5862"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6 w 262"/>
                <a:gd name="T11" fmla="*/ 170 h 176"/>
                <a:gd name="T12" fmla="*/ 255 w 262"/>
                <a:gd name="T13" fmla="*/ 170 h 176"/>
                <a:gd name="T14" fmla="*/ 255 w 262"/>
                <a:gd name="T15" fmla="*/ 7 h 176"/>
                <a:gd name="T16" fmla="*/ 6 w 262"/>
                <a:gd name="T17" fmla="*/ 7 h 176"/>
                <a:gd name="T18" fmla="*/ 6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6" y="170"/>
                  </a:moveTo>
                  <a:lnTo>
                    <a:pt x="255" y="170"/>
                  </a:lnTo>
                  <a:lnTo>
                    <a:pt x="255" y="7"/>
                  </a:lnTo>
                  <a:lnTo>
                    <a:pt x="6" y="7"/>
                  </a:lnTo>
                  <a:lnTo>
                    <a:pt x="6"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0" name="Freeform 86"/>
            <p:cNvSpPr>
              <a:spLocks/>
            </p:cNvSpPr>
            <p:nvPr/>
          </p:nvSpPr>
          <p:spPr bwMode="auto">
            <a:xfrm>
              <a:off x="5956" y="2171"/>
              <a:ext cx="387" cy="138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1" name="Freeform 87"/>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2" name="Freeform 88"/>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3" name="Rectangle 89"/>
            <p:cNvSpPr>
              <a:spLocks noChangeArrowheads="1"/>
            </p:cNvSpPr>
            <p:nvPr/>
          </p:nvSpPr>
          <p:spPr bwMode="auto">
            <a:xfrm>
              <a:off x="4677" y="2487"/>
              <a:ext cx="115" cy="128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4" name="Rectangle 90"/>
            <p:cNvSpPr>
              <a:spLocks noChangeArrowheads="1"/>
            </p:cNvSpPr>
            <p:nvPr/>
          </p:nvSpPr>
          <p:spPr bwMode="auto">
            <a:xfrm>
              <a:off x="4677" y="2487"/>
              <a:ext cx="115"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5" name="Freeform 91"/>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6" name="Freeform 92"/>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7" name="Freeform 93"/>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8" name="Freeform 94"/>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9" name="Freeform 95"/>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0" name="Freeform 96"/>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1" name="Freeform 97"/>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2" name="Freeform 98"/>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3" name="Freeform 99"/>
            <p:cNvSpPr>
              <a:spLocks/>
            </p:cNvSpPr>
            <p:nvPr/>
          </p:nvSpPr>
          <p:spPr bwMode="auto">
            <a:xfrm>
              <a:off x="4843" y="1894"/>
              <a:ext cx="55" cy="77"/>
            </a:xfrm>
            <a:custGeom>
              <a:avLst/>
              <a:gdLst>
                <a:gd name="T0" fmla="*/ 0 w 55"/>
                <a:gd name="T1" fmla="*/ 47 h 77"/>
                <a:gd name="T2" fmla="*/ 7 w 55"/>
                <a:gd name="T3" fmla="*/ 77 h 77"/>
                <a:gd name="T4" fmla="*/ 42 w 55"/>
                <a:gd name="T5" fmla="*/ 77 h 77"/>
                <a:gd name="T6" fmla="*/ 55 w 55"/>
                <a:gd name="T7" fmla="*/ 35 h 77"/>
                <a:gd name="T8" fmla="*/ 25 w 55"/>
                <a:gd name="T9" fmla="*/ 0 h 77"/>
                <a:gd name="T10" fmla="*/ 0 w 55"/>
                <a:gd name="T11" fmla="*/ 47 h 77"/>
              </a:gdLst>
              <a:ahLst/>
              <a:cxnLst>
                <a:cxn ang="0">
                  <a:pos x="T0" y="T1"/>
                </a:cxn>
                <a:cxn ang="0">
                  <a:pos x="T2" y="T3"/>
                </a:cxn>
                <a:cxn ang="0">
                  <a:pos x="T4" y="T5"/>
                </a:cxn>
                <a:cxn ang="0">
                  <a:pos x="T6" y="T7"/>
                </a:cxn>
                <a:cxn ang="0">
                  <a:pos x="T8" y="T9"/>
                </a:cxn>
                <a:cxn ang="0">
                  <a:pos x="T10" y="T11"/>
                </a:cxn>
              </a:cxnLst>
              <a:rect l="0" t="0" r="r" b="b"/>
              <a:pathLst>
                <a:path w="55" h="77">
                  <a:moveTo>
                    <a:pt x="0" y="47"/>
                  </a:moveTo>
                  <a:lnTo>
                    <a:pt x="7" y="77"/>
                  </a:lnTo>
                  <a:lnTo>
                    <a:pt x="42" y="77"/>
                  </a:lnTo>
                  <a:lnTo>
                    <a:pt x="55" y="35"/>
                  </a:lnTo>
                  <a:lnTo>
                    <a:pt x="25" y="0"/>
                  </a:lnTo>
                  <a:lnTo>
                    <a:pt x="0" y="4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4" name="Freeform 100"/>
            <p:cNvSpPr>
              <a:spLocks/>
            </p:cNvSpPr>
            <p:nvPr/>
          </p:nvSpPr>
          <p:spPr bwMode="auto">
            <a:xfrm>
              <a:off x="4836" y="1971"/>
              <a:ext cx="67" cy="333"/>
            </a:xfrm>
            <a:custGeom>
              <a:avLst/>
              <a:gdLst>
                <a:gd name="T0" fmla="*/ 49 w 67"/>
                <a:gd name="T1" fmla="*/ 0 h 333"/>
                <a:gd name="T2" fmla="*/ 14 w 67"/>
                <a:gd name="T3" fmla="*/ 0 h 333"/>
                <a:gd name="T4" fmla="*/ 0 w 67"/>
                <a:gd name="T5" fmla="*/ 83 h 333"/>
                <a:gd name="T6" fmla="*/ 35 w 67"/>
                <a:gd name="T7" fmla="*/ 333 h 333"/>
                <a:gd name="T8" fmla="*/ 67 w 67"/>
                <a:gd name="T9" fmla="*/ 98 h 333"/>
                <a:gd name="T10" fmla="*/ 49 w 67"/>
                <a:gd name="T11" fmla="*/ 0 h 333"/>
              </a:gdLst>
              <a:ahLst/>
              <a:cxnLst>
                <a:cxn ang="0">
                  <a:pos x="T0" y="T1"/>
                </a:cxn>
                <a:cxn ang="0">
                  <a:pos x="T2" y="T3"/>
                </a:cxn>
                <a:cxn ang="0">
                  <a:pos x="T4" y="T5"/>
                </a:cxn>
                <a:cxn ang="0">
                  <a:pos x="T6" y="T7"/>
                </a:cxn>
                <a:cxn ang="0">
                  <a:pos x="T8" y="T9"/>
                </a:cxn>
                <a:cxn ang="0">
                  <a:pos x="T10" y="T11"/>
                </a:cxn>
              </a:cxnLst>
              <a:rect l="0" t="0" r="r" b="b"/>
              <a:pathLst>
                <a:path w="67" h="333">
                  <a:moveTo>
                    <a:pt x="49" y="0"/>
                  </a:moveTo>
                  <a:lnTo>
                    <a:pt x="14" y="0"/>
                  </a:lnTo>
                  <a:lnTo>
                    <a:pt x="0" y="83"/>
                  </a:lnTo>
                  <a:lnTo>
                    <a:pt x="35" y="333"/>
                  </a:lnTo>
                  <a:lnTo>
                    <a:pt x="67" y="98"/>
                  </a:lnTo>
                  <a:lnTo>
                    <a:pt x="4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5" name="Freeform 101"/>
            <p:cNvSpPr>
              <a:spLocks/>
            </p:cNvSpPr>
            <p:nvPr/>
          </p:nvSpPr>
          <p:spPr bwMode="auto">
            <a:xfrm>
              <a:off x="4814" y="1849"/>
              <a:ext cx="57" cy="107"/>
            </a:xfrm>
            <a:custGeom>
              <a:avLst/>
              <a:gdLst>
                <a:gd name="T0" fmla="*/ 57 w 57"/>
                <a:gd name="T1" fmla="*/ 45 h 107"/>
                <a:gd name="T2" fmla="*/ 19 w 57"/>
                <a:gd name="T3" fmla="*/ 107 h 107"/>
                <a:gd name="T4" fmla="*/ 0 w 57"/>
                <a:gd name="T5" fmla="*/ 45 h 107"/>
                <a:gd name="T6" fmla="*/ 0 w 57"/>
                <a:gd name="T7" fmla="*/ 0 h 107"/>
                <a:gd name="T8" fmla="*/ 57 w 57"/>
                <a:gd name="T9" fmla="*/ 45 h 107"/>
              </a:gdLst>
              <a:ahLst/>
              <a:cxnLst>
                <a:cxn ang="0">
                  <a:pos x="T0" y="T1"/>
                </a:cxn>
                <a:cxn ang="0">
                  <a:pos x="T2" y="T3"/>
                </a:cxn>
                <a:cxn ang="0">
                  <a:pos x="T4" y="T5"/>
                </a:cxn>
                <a:cxn ang="0">
                  <a:pos x="T6" y="T7"/>
                </a:cxn>
                <a:cxn ang="0">
                  <a:pos x="T8" y="T9"/>
                </a:cxn>
              </a:cxnLst>
              <a:rect l="0" t="0" r="r" b="b"/>
              <a:pathLst>
                <a:path w="57" h="107">
                  <a:moveTo>
                    <a:pt x="57" y="45"/>
                  </a:moveTo>
                  <a:lnTo>
                    <a:pt x="19" y="107"/>
                  </a:lnTo>
                  <a:lnTo>
                    <a:pt x="0" y="45"/>
                  </a:lnTo>
                  <a:lnTo>
                    <a:pt x="0" y="0"/>
                  </a:lnTo>
                  <a:lnTo>
                    <a:pt x="5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102"/>
            <p:cNvSpPr>
              <a:spLocks/>
            </p:cNvSpPr>
            <p:nvPr/>
          </p:nvSpPr>
          <p:spPr bwMode="auto">
            <a:xfrm>
              <a:off x="4868" y="1849"/>
              <a:ext cx="59" cy="107"/>
            </a:xfrm>
            <a:custGeom>
              <a:avLst/>
              <a:gdLst>
                <a:gd name="T0" fmla="*/ 0 w 59"/>
                <a:gd name="T1" fmla="*/ 45 h 107"/>
                <a:gd name="T2" fmla="*/ 39 w 59"/>
                <a:gd name="T3" fmla="*/ 107 h 107"/>
                <a:gd name="T4" fmla="*/ 59 w 59"/>
                <a:gd name="T5" fmla="*/ 45 h 107"/>
                <a:gd name="T6" fmla="*/ 59 w 59"/>
                <a:gd name="T7" fmla="*/ 0 h 107"/>
                <a:gd name="T8" fmla="*/ 0 w 59"/>
                <a:gd name="T9" fmla="*/ 45 h 107"/>
              </a:gdLst>
              <a:ahLst/>
              <a:cxnLst>
                <a:cxn ang="0">
                  <a:pos x="T0" y="T1"/>
                </a:cxn>
                <a:cxn ang="0">
                  <a:pos x="T2" y="T3"/>
                </a:cxn>
                <a:cxn ang="0">
                  <a:pos x="T4" y="T5"/>
                </a:cxn>
                <a:cxn ang="0">
                  <a:pos x="T6" y="T7"/>
                </a:cxn>
                <a:cxn ang="0">
                  <a:pos x="T8" y="T9"/>
                </a:cxn>
              </a:cxnLst>
              <a:rect l="0" t="0" r="r" b="b"/>
              <a:pathLst>
                <a:path w="59" h="107">
                  <a:moveTo>
                    <a:pt x="0" y="45"/>
                  </a:moveTo>
                  <a:lnTo>
                    <a:pt x="39" y="107"/>
                  </a:lnTo>
                  <a:lnTo>
                    <a:pt x="59" y="45"/>
                  </a:lnTo>
                  <a:lnTo>
                    <a:pt x="59"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7" name="Freeform 103"/>
            <p:cNvSpPr>
              <a:spLocks/>
            </p:cNvSpPr>
            <p:nvPr/>
          </p:nvSpPr>
          <p:spPr bwMode="auto">
            <a:xfrm>
              <a:off x="4984" y="2039"/>
              <a:ext cx="69" cy="47"/>
            </a:xfrm>
            <a:custGeom>
              <a:avLst/>
              <a:gdLst>
                <a:gd name="T0" fmla="*/ 0 w 69"/>
                <a:gd name="T1" fmla="*/ 47 h 47"/>
                <a:gd name="T2" fmla="*/ 35 w 69"/>
                <a:gd name="T3" fmla="*/ 0 h 47"/>
                <a:gd name="T4" fmla="*/ 69 w 69"/>
                <a:gd name="T5" fmla="*/ 47 h 47"/>
                <a:gd name="T6" fmla="*/ 0 w 69"/>
                <a:gd name="T7" fmla="*/ 47 h 47"/>
              </a:gdLst>
              <a:ahLst/>
              <a:cxnLst>
                <a:cxn ang="0">
                  <a:pos x="T0" y="T1"/>
                </a:cxn>
                <a:cxn ang="0">
                  <a:pos x="T2" y="T3"/>
                </a:cxn>
                <a:cxn ang="0">
                  <a:pos x="T4" y="T5"/>
                </a:cxn>
                <a:cxn ang="0">
                  <a:pos x="T6" y="T7"/>
                </a:cxn>
              </a:cxnLst>
              <a:rect l="0" t="0" r="r" b="b"/>
              <a:pathLst>
                <a:path w="69" h="47">
                  <a:moveTo>
                    <a:pt x="0" y="47"/>
                  </a:moveTo>
                  <a:lnTo>
                    <a:pt x="35" y="0"/>
                  </a:lnTo>
                  <a:lnTo>
                    <a:pt x="69"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Freeform 104"/>
            <p:cNvSpPr>
              <a:spLocks/>
            </p:cNvSpPr>
            <p:nvPr/>
          </p:nvSpPr>
          <p:spPr bwMode="auto">
            <a:xfrm>
              <a:off x="5019" y="2039"/>
              <a:ext cx="67" cy="47"/>
            </a:xfrm>
            <a:custGeom>
              <a:avLst/>
              <a:gdLst>
                <a:gd name="T0" fmla="*/ 0 w 67"/>
                <a:gd name="T1" fmla="*/ 47 h 47"/>
                <a:gd name="T2" fmla="*/ 35 w 67"/>
                <a:gd name="T3" fmla="*/ 0 h 47"/>
                <a:gd name="T4" fmla="*/ 67 w 67"/>
                <a:gd name="T5" fmla="*/ 47 h 47"/>
                <a:gd name="T6" fmla="*/ 0 w 67"/>
                <a:gd name="T7" fmla="*/ 47 h 47"/>
              </a:gdLst>
              <a:ahLst/>
              <a:cxnLst>
                <a:cxn ang="0">
                  <a:pos x="T0" y="T1"/>
                </a:cxn>
                <a:cxn ang="0">
                  <a:pos x="T2" y="T3"/>
                </a:cxn>
                <a:cxn ang="0">
                  <a:pos x="T4" y="T5"/>
                </a:cxn>
                <a:cxn ang="0">
                  <a:pos x="T6" y="T7"/>
                </a:cxn>
              </a:cxnLst>
              <a:rect l="0" t="0" r="r" b="b"/>
              <a:pathLst>
                <a:path w="67" h="47">
                  <a:moveTo>
                    <a:pt x="0" y="47"/>
                  </a:moveTo>
                  <a:lnTo>
                    <a:pt x="35" y="0"/>
                  </a:lnTo>
                  <a:lnTo>
                    <a:pt x="67"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9" name="Freeform 105"/>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0" name="Freeform 106"/>
            <p:cNvSpPr>
              <a:spLocks/>
            </p:cNvSpPr>
            <p:nvPr/>
          </p:nvSpPr>
          <p:spPr bwMode="auto">
            <a:xfrm>
              <a:off x="5053" y="1569"/>
              <a:ext cx="72" cy="137"/>
            </a:xfrm>
            <a:custGeom>
              <a:avLst/>
              <a:gdLst>
                <a:gd name="T0" fmla="*/ 57 w 72"/>
                <a:gd name="T1" fmla="*/ 0 h 137"/>
                <a:gd name="T2" fmla="*/ 72 w 72"/>
                <a:gd name="T3" fmla="*/ 137 h 137"/>
                <a:gd name="T4" fmla="*/ 0 w 72"/>
                <a:gd name="T5" fmla="*/ 124 h 137"/>
                <a:gd name="T6" fmla="*/ 57 w 72"/>
                <a:gd name="T7" fmla="*/ 0 h 137"/>
              </a:gdLst>
              <a:ahLst/>
              <a:cxnLst>
                <a:cxn ang="0">
                  <a:pos x="T0" y="T1"/>
                </a:cxn>
                <a:cxn ang="0">
                  <a:pos x="T2" y="T3"/>
                </a:cxn>
                <a:cxn ang="0">
                  <a:pos x="T4" y="T5"/>
                </a:cxn>
                <a:cxn ang="0">
                  <a:pos x="T6" y="T7"/>
                </a:cxn>
              </a:cxnLst>
              <a:rect l="0" t="0" r="r" b="b"/>
              <a:pathLst>
                <a:path w="72" h="137">
                  <a:moveTo>
                    <a:pt x="57" y="0"/>
                  </a:moveTo>
                  <a:lnTo>
                    <a:pt x="72" y="137"/>
                  </a:lnTo>
                  <a:lnTo>
                    <a:pt x="0" y="124"/>
                  </a:lnTo>
                  <a:lnTo>
                    <a:pt x="57"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1" name="Freeform 107"/>
            <p:cNvSpPr>
              <a:spLocks/>
            </p:cNvSpPr>
            <p:nvPr/>
          </p:nvSpPr>
          <p:spPr bwMode="auto">
            <a:xfrm>
              <a:off x="4796" y="1428"/>
              <a:ext cx="334" cy="411"/>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2" name="Freeform 108"/>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3" name="Freeform 109"/>
            <p:cNvSpPr>
              <a:spLocks/>
            </p:cNvSpPr>
            <p:nvPr/>
          </p:nvSpPr>
          <p:spPr bwMode="auto">
            <a:xfrm>
              <a:off x="4740" y="1325"/>
              <a:ext cx="403" cy="422"/>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4" name="Freeform 110"/>
            <p:cNvSpPr>
              <a:spLocks/>
            </p:cNvSpPr>
            <p:nvPr/>
          </p:nvSpPr>
          <p:spPr bwMode="auto">
            <a:xfrm>
              <a:off x="4846" y="1659"/>
              <a:ext cx="9" cy="36"/>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5" name="Rectangle 111"/>
            <p:cNvSpPr>
              <a:spLocks noChangeArrowheads="1"/>
            </p:cNvSpPr>
            <p:nvPr/>
          </p:nvSpPr>
          <p:spPr bwMode="auto">
            <a:xfrm>
              <a:off x="4242" y="3218"/>
              <a:ext cx="740" cy="5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6" name="Rectangle 112"/>
            <p:cNvSpPr>
              <a:spLocks noChangeArrowheads="1"/>
            </p:cNvSpPr>
            <p:nvPr/>
          </p:nvSpPr>
          <p:spPr bwMode="auto">
            <a:xfrm>
              <a:off x="4242" y="3218"/>
              <a:ext cx="74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7" name="Freeform 113"/>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8" name="Freeform 114"/>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9" name="Freeform 115"/>
            <p:cNvSpPr>
              <a:spLocks/>
            </p:cNvSpPr>
            <p:nvPr/>
          </p:nvSpPr>
          <p:spPr bwMode="auto">
            <a:xfrm>
              <a:off x="4470" y="3123"/>
              <a:ext cx="252" cy="125"/>
            </a:xfrm>
            <a:custGeom>
              <a:avLst/>
              <a:gdLst>
                <a:gd name="T0" fmla="*/ 220 w 252"/>
                <a:gd name="T1" fmla="*/ 125 h 125"/>
                <a:gd name="T2" fmla="*/ 220 w 252"/>
                <a:gd name="T3" fmla="*/ 33 h 125"/>
                <a:gd name="T4" fmla="*/ 34 w 252"/>
                <a:gd name="T5" fmla="*/ 33 h 125"/>
                <a:gd name="T6" fmla="*/ 34 w 252"/>
                <a:gd name="T7" fmla="*/ 120 h 125"/>
                <a:gd name="T8" fmla="*/ 34 w 252"/>
                <a:gd name="T9" fmla="*/ 120 h 125"/>
                <a:gd name="T10" fmla="*/ 0 w 252"/>
                <a:gd name="T11" fmla="*/ 120 h 125"/>
                <a:gd name="T12" fmla="*/ 0 w 252"/>
                <a:gd name="T13" fmla="*/ 0 h 125"/>
                <a:gd name="T14" fmla="*/ 252 w 252"/>
                <a:gd name="T15" fmla="*/ 0 h 125"/>
                <a:gd name="T16" fmla="*/ 252 w 252"/>
                <a:gd name="T17" fmla="*/ 125 h 125"/>
                <a:gd name="T18" fmla="*/ 220 w 252"/>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5">
                  <a:moveTo>
                    <a:pt x="220" y="125"/>
                  </a:moveTo>
                  <a:lnTo>
                    <a:pt x="220" y="33"/>
                  </a:lnTo>
                  <a:lnTo>
                    <a:pt x="34" y="33"/>
                  </a:lnTo>
                  <a:lnTo>
                    <a:pt x="34" y="120"/>
                  </a:lnTo>
                  <a:lnTo>
                    <a:pt x="34" y="120"/>
                  </a:lnTo>
                  <a:lnTo>
                    <a:pt x="0" y="120"/>
                  </a:lnTo>
                  <a:lnTo>
                    <a:pt x="0" y="0"/>
                  </a:lnTo>
                  <a:lnTo>
                    <a:pt x="252" y="0"/>
                  </a:lnTo>
                  <a:lnTo>
                    <a:pt x="252" y="125"/>
                  </a:lnTo>
                  <a:lnTo>
                    <a:pt x="220" y="12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0" name="Freeform 116"/>
            <p:cNvSpPr>
              <a:spLocks/>
            </p:cNvSpPr>
            <p:nvPr/>
          </p:nvSpPr>
          <p:spPr bwMode="auto">
            <a:xfrm>
              <a:off x="4824" y="1537"/>
              <a:ext cx="81" cy="129"/>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1" name="Freeform 117"/>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2" name="Freeform 118"/>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3" name="Freeform 119"/>
            <p:cNvSpPr>
              <a:spLocks/>
            </p:cNvSpPr>
            <p:nvPr/>
          </p:nvSpPr>
          <p:spPr bwMode="auto">
            <a:xfrm>
              <a:off x="4858" y="1574"/>
              <a:ext cx="40" cy="62"/>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
        <p:nvSpPr>
          <p:cNvPr id="124" name="Title 3"/>
          <p:cNvSpPr txBox="1">
            <a:spLocks/>
          </p:cNvSpPr>
          <p:nvPr/>
        </p:nvSpPr>
        <p:spPr>
          <a:xfrm>
            <a:off x="300851" y="299914"/>
            <a:ext cx="11375536" cy="762786"/>
          </a:xfrm>
          <a:prstGeom prst="rect">
            <a:avLst/>
          </a:prstGeom>
        </p:spPr>
        <p:txBody>
          <a:bodyPr vert="horz" wrap="square" lIns="146304" tIns="91440" rIns="146304" bIns="91440" rtlCol="0" anchor="t">
            <a:noAutofit/>
          </a:bodyPr>
          <a:lst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Add-in scoping</a:t>
            </a:r>
            <a:endParaRPr lang="en-US" dirty="0"/>
          </a:p>
        </p:txBody>
      </p:sp>
    </p:spTree>
    <p:extLst>
      <p:ext uri="{BB962C8B-B14F-4D97-AF65-F5344CB8AC3E}">
        <p14:creationId xmlns:p14="http://schemas.microsoft.com/office/powerpoint/2010/main" val="30009894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7693800" y="1171061"/>
            <a:ext cx="3811254" cy="1953438"/>
          </a:xfrm>
          <a:prstGeom prst="rect">
            <a:avLst/>
          </a:prstGeom>
        </p:spPr>
      </p:pic>
      <p:sp>
        <p:nvSpPr>
          <p:cNvPr id="4" name="Title 3"/>
          <p:cNvSpPr>
            <a:spLocks noGrp="1"/>
          </p:cNvSpPr>
          <p:nvPr>
            <p:ph type="title"/>
          </p:nvPr>
        </p:nvSpPr>
        <p:spPr>
          <a:xfrm>
            <a:off x="300851" y="299914"/>
            <a:ext cx="11375536" cy="762786"/>
          </a:xfrm>
        </p:spPr>
        <p:txBody>
          <a:bodyPr/>
          <a:lstStyle/>
          <a:p>
            <a:r>
              <a:rPr lang="en-US" dirty="0" smtClean="0"/>
              <a:t>Add-ins in site collection hierarchy</a:t>
            </a:r>
            <a:endParaRPr lang="en-US" dirty="0"/>
          </a:p>
        </p:txBody>
      </p:sp>
      <p:grpSp>
        <p:nvGrpSpPr>
          <p:cNvPr id="152" name="Group 151"/>
          <p:cNvGrpSpPr/>
          <p:nvPr/>
        </p:nvGrpSpPr>
        <p:grpSpPr>
          <a:xfrm>
            <a:off x="1070117" y="5140913"/>
            <a:ext cx="4532465" cy="605896"/>
            <a:chOff x="1046777" y="5040569"/>
            <a:chExt cx="4443997" cy="594070"/>
          </a:xfrm>
        </p:grpSpPr>
        <p:sp>
          <p:nvSpPr>
            <p:cNvPr id="15" name="TextBox 34"/>
            <p:cNvSpPr txBox="1">
              <a:spLocks noChangeArrowheads="1"/>
            </p:cNvSpPr>
            <p:nvPr/>
          </p:nvSpPr>
          <p:spPr bwMode="auto">
            <a:xfrm>
              <a:off x="1509127" y="5306857"/>
              <a:ext cx="3981647"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https://intranet.contoso.com/sites/groupx</a:t>
              </a:r>
              <a:endParaRPr lang="en-US" sz="1071" dirty="0">
                <a:gradFill>
                  <a:gsLst>
                    <a:gs pos="21239">
                      <a:schemeClr val="tx1"/>
                    </a:gs>
                    <a:gs pos="47000">
                      <a:schemeClr val="tx1"/>
                    </a:gs>
                  </a:gsLst>
                </a:gradFill>
              </a:endParaRPr>
            </a:p>
          </p:txBody>
        </p:sp>
        <p:pic>
          <p:nvPicPr>
            <p:cNvPr id="69" name="Picture 68"/>
            <p:cNvPicPr>
              <a:picLocks noChangeAspect="1"/>
            </p:cNvPicPr>
            <p:nvPr/>
          </p:nvPicPr>
          <p:blipFill>
            <a:blip r:embed="rId4"/>
            <a:stretch>
              <a:fillRect/>
            </a:stretch>
          </p:blipFill>
          <p:spPr>
            <a:xfrm>
              <a:off x="1046777" y="5040569"/>
              <a:ext cx="906373" cy="511040"/>
            </a:xfrm>
            <a:prstGeom prst="rect">
              <a:avLst/>
            </a:prstGeom>
          </p:spPr>
        </p:pic>
      </p:grpSp>
      <p:grpSp>
        <p:nvGrpSpPr>
          <p:cNvPr id="5" name="Group 4"/>
          <p:cNvGrpSpPr/>
          <p:nvPr/>
        </p:nvGrpSpPr>
        <p:grpSpPr>
          <a:xfrm>
            <a:off x="705213" y="1557526"/>
            <a:ext cx="967513" cy="979007"/>
            <a:chOff x="1283997" y="1117101"/>
            <a:chExt cx="2496635" cy="2526296"/>
          </a:xfrm>
        </p:grpSpPr>
        <p:pic>
          <p:nvPicPr>
            <p:cNvPr id="94" name="Picture 93"/>
            <p:cNvPicPr>
              <a:picLocks noChangeAspect="1"/>
            </p:cNvPicPr>
            <p:nvPr/>
          </p:nvPicPr>
          <p:blipFill>
            <a:blip r:embed="rId5"/>
            <a:stretch>
              <a:fillRect/>
            </a:stretch>
          </p:blipFill>
          <p:spPr>
            <a:xfrm>
              <a:off x="1283997" y="1118377"/>
              <a:ext cx="1422316" cy="2523744"/>
            </a:xfrm>
            <a:prstGeom prst="rect">
              <a:avLst/>
            </a:prstGeom>
          </p:spPr>
        </p:pic>
        <p:pic>
          <p:nvPicPr>
            <p:cNvPr id="95" name="Picture 94"/>
            <p:cNvPicPr>
              <a:picLocks noChangeAspect="1"/>
            </p:cNvPicPr>
            <p:nvPr/>
          </p:nvPicPr>
          <p:blipFill>
            <a:blip r:embed="rId6"/>
            <a:stretch>
              <a:fillRect/>
            </a:stretch>
          </p:blipFill>
          <p:spPr>
            <a:xfrm>
              <a:off x="2847351" y="1117101"/>
              <a:ext cx="933281" cy="2526296"/>
            </a:xfrm>
            <a:prstGeom prst="rect">
              <a:avLst/>
            </a:prstGeom>
          </p:spPr>
        </p:pic>
      </p:grpSp>
      <p:grpSp>
        <p:nvGrpSpPr>
          <p:cNvPr id="148" name="Group 147"/>
          <p:cNvGrpSpPr/>
          <p:nvPr/>
        </p:nvGrpSpPr>
        <p:grpSpPr>
          <a:xfrm>
            <a:off x="1776727" y="1920356"/>
            <a:ext cx="5714061" cy="353750"/>
            <a:chOff x="1739595" y="1882873"/>
            <a:chExt cx="5602529" cy="346845"/>
          </a:xfrm>
        </p:grpSpPr>
        <p:sp>
          <p:nvSpPr>
            <p:cNvPr id="96" name="Right Arrow 95"/>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150" name="Group 149"/>
          <p:cNvGrpSpPr/>
          <p:nvPr/>
        </p:nvGrpSpPr>
        <p:grpSpPr>
          <a:xfrm>
            <a:off x="8594825" y="2501914"/>
            <a:ext cx="1297255" cy="4258003"/>
            <a:chOff x="8424612" y="2453080"/>
            <a:chExt cx="1271934" cy="4174892"/>
          </a:xfrm>
        </p:grpSpPr>
        <p:sp>
          <p:nvSpPr>
            <p:cNvPr id="98" name="Right Arrow 97"/>
            <p:cNvSpPr/>
            <p:nvPr/>
          </p:nvSpPr>
          <p:spPr bwMode="auto">
            <a:xfrm rot="18857559" flipH="1">
              <a:off x="6498152" y="4379540"/>
              <a:ext cx="4174892" cy="3219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349701"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49" name="Group 148"/>
          <p:cNvGrpSpPr/>
          <p:nvPr/>
        </p:nvGrpSpPr>
        <p:grpSpPr>
          <a:xfrm>
            <a:off x="10894893" y="3124498"/>
            <a:ext cx="353750" cy="2117404"/>
            <a:chOff x="10679785" y="3063511"/>
            <a:chExt cx="346845" cy="2076075"/>
          </a:xfrm>
        </p:grpSpPr>
        <p:sp>
          <p:nvSpPr>
            <p:cNvPr id="97" name="Right Arrow 96"/>
            <p:cNvSpPr/>
            <p:nvPr/>
          </p:nvSpPr>
          <p:spPr bwMode="auto">
            <a:xfrm rot="5400000">
              <a:off x="9819283" y="3940663"/>
              <a:ext cx="2076075"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0679785"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55" name="Group 154"/>
          <p:cNvGrpSpPr/>
          <p:nvPr/>
        </p:nvGrpSpPr>
        <p:grpSpPr>
          <a:xfrm>
            <a:off x="5313985" y="4045857"/>
            <a:ext cx="515024" cy="2194327"/>
            <a:chOff x="5207810" y="3966887"/>
            <a:chExt cx="504971" cy="2151496"/>
          </a:xfrm>
        </p:grpSpPr>
        <p:sp>
          <p:nvSpPr>
            <p:cNvPr id="101" name="Right Arrow 100"/>
            <p:cNvSpPr/>
            <p:nvPr/>
          </p:nvSpPr>
          <p:spPr bwMode="auto">
            <a:xfrm rot="14830649" flipH="1">
              <a:off x="4461978" y="486758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5207810" y="437985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6" name="Group 155"/>
          <p:cNvGrpSpPr/>
          <p:nvPr/>
        </p:nvGrpSpPr>
        <p:grpSpPr>
          <a:xfrm>
            <a:off x="6044955" y="3871458"/>
            <a:ext cx="1706846" cy="385861"/>
            <a:chOff x="5924512" y="3795892"/>
            <a:chExt cx="1673530" cy="378329"/>
          </a:xfrm>
        </p:grpSpPr>
        <p:sp>
          <p:nvSpPr>
            <p:cNvPr id="106" name="Right Arrow 105"/>
            <p:cNvSpPr/>
            <p:nvPr/>
          </p:nvSpPr>
          <p:spPr bwMode="auto">
            <a:xfrm rot="638817">
              <a:off x="5924512" y="3854181"/>
              <a:ext cx="167353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46403" y="379589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8" name="Group 157"/>
          <p:cNvGrpSpPr/>
          <p:nvPr/>
        </p:nvGrpSpPr>
        <p:grpSpPr>
          <a:xfrm>
            <a:off x="8710020" y="4815313"/>
            <a:ext cx="2637537" cy="1035817"/>
            <a:chOff x="8537558" y="4721324"/>
            <a:chExt cx="2586055" cy="1015599"/>
          </a:xfrm>
        </p:grpSpPr>
        <p:grpSp>
          <p:nvGrpSpPr>
            <p:cNvPr id="46" name="Group 45"/>
            <p:cNvGrpSpPr/>
            <p:nvPr/>
          </p:nvGrpSpPr>
          <p:grpSpPr>
            <a:xfrm>
              <a:off x="9335582" y="4721324"/>
              <a:ext cx="1788031" cy="1015599"/>
              <a:chOff x="2454115" y="3594733"/>
              <a:chExt cx="1788750" cy="1016006"/>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50" name="Freeform 49"/>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sp>
            <p:nvSpPr>
              <p:cNvPr id="51" name="Freeform 50"/>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smtClean="0">
                    <a:gradFill>
                      <a:gsLst>
                        <a:gs pos="0">
                          <a:srgbClr val="FFFFFF"/>
                        </a:gs>
                        <a:gs pos="100000">
                          <a:srgbClr val="FFFFFF"/>
                        </a:gs>
                      </a:gsLst>
                      <a:lin ang="5400000" scaled="0"/>
                    </a:gradFill>
                  </a:rPr>
                  <a:t>Add-in Web</a:t>
                </a:r>
                <a:endParaRPr lang="en-US" sz="1122" dirty="0">
                  <a:gradFill>
                    <a:gsLst>
                      <a:gs pos="0">
                        <a:srgbClr val="FFFFFF"/>
                      </a:gs>
                      <a:gs pos="100000">
                        <a:srgbClr val="FFFFFF"/>
                      </a:gs>
                    </a:gsLst>
                    <a:lin ang="5400000" scaled="0"/>
                  </a:gradFill>
                </a:endParaRPr>
              </a:p>
            </p:txBody>
          </p:sp>
        </p:grpSp>
        <p:sp>
          <p:nvSpPr>
            <p:cNvPr id="107" name="Freeform 9"/>
            <p:cNvSpPr>
              <a:spLocks noEditPoints="1"/>
            </p:cNvSpPr>
            <p:nvPr/>
          </p:nvSpPr>
          <p:spPr bwMode="auto">
            <a:xfrm>
              <a:off x="8537558" y="4974338"/>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59" name="Group 158"/>
          <p:cNvGrpSpPr/>
          <p:nvPr/>
        </p:nvGrpSpPr>
        <p:grpSpPr>
          <a:xfrm>
            <a:off x="1760004" y="2675399"/>
            <a:ext cx="1601747" cy="386629"/>
            <a:chOff x="1723198" y="2623179"/>
            <a:chExt cx="1570483" cy="379082"/>
          </a:xfrm>
        </p:grpSpPr>
        <p:sp>
          <p:nvSpPr>
            <p:cNvPr id="109" name="Right Arrow 108"/>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157" name="Group 156"/>
          <p:cNvGrpSpPr/>
          <p:nvPr/>
        </p:nvGrpSpPr>
        <p:grpSpPr>
          <a:xfrm>
            <a:off x="1304107" y="5815203"/>
            <a:ext cx="5689802" cy="949711"/>
            <a:chOff x="1276200" y="5701697"/>
            <a:chExt cx="5578743" cy="931174"/>
          </a:xfrm>
        </p:grpSpPr>
        <p:sp>
          <p:nvSpPr>
            <p:cNvPr id="108" name="Freeform 9"/>
            <p:cNvSpPr>
              <a:spLocks noEditPoints="1"/>
            </p:cNvSpPr>
            <p:nvPr/>
          </p:nvSpPr>
          <p:spPr bwMode="auto">
            <a:xfrm>
              <a:off x="127620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147" name="Group 146"/>
            <p:cNvGrpSpPr/>
            <p:nvPr/>
          </p:nvGrpSpPr>
          <p:grpSpPr>
            <a:xfrm>
              <a:off x="2058750" y="5701697"/>
              <a:ext cx="4796193" cy="927666"/>
              <a:chOff x="2775922" y="5701697"/>
              <a:chExt cx="4796193" cy="927666"/>
            </a:xfrm>
          </p:grpSpPr>
          <p:grpSp>
            <p:nvGrpSpPr>
              <p:cNvPr id="54" name="Group 53"/>
              <p:cNvGrpSpPr/>
              <p:nvPr/>
            </p:nvGrpSpPr>
            <p:grpSpPr>
              <a:xfrm>
                <a:off x="3105150" y="6080982"/>
                <a:ext cx="4000500" cy="185635"/>
                <a:chOff x="3105150" y="5855895"/>
                <a:chExt cx="4000500" cy="185635"/>
              </a:xfrm>
            </p:grpSpPr>
            <p:cxnSp>
              <p:nvCxnSpPr>
                <p:cNvPr id="20" name="Straight Connector 1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Freeform 39"/>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41" name="Freeform 40"/>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42" name="Freeform 41"/>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43" name="Freeform 42"/>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44" name="Freeform 43"/>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45" name="Freeform 44"/>
              <p:cNvSpPr/>
              <p:nvPr/>
            </p:nvSpPr>
            <p:spPr>
              <a:xfrm>
                <a:off x="6672361" y="6217883"/>
                <a:ext cx="899754"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smtClean="0">
                    <a:gradFill>
                      <a:gsLst>
                        <a:gs pos="0">
                          <a:srgbClr val="FFFFFF"/>
                        </a:gs>
                        <a:gs pos="100000">
                          <a:srgbClr val="FFFFFF"/>
                        </a:gs>
                      </a:gsLst>
                      <a:lin ang="5400000" scaled="0"/>
                    </a:gradFill>
                  </a:rPr>
                  <a:t>Add-in Web</a:t>
                </a:r>
                <a:endParaRPr lang="en-US" sz="918" dirty="0">
                  <a:gradFill>
                    <a:gsLst>
                      <a:gs pos="0">
                        <a:srgbClr val="FFFFFF"/>
                      </a:gs>
                      <a:gs pos="100000">
                        <a:srgbClr val="FFFFFF"/>
                      </a:gs>
                    </a:gsLst>
                    <a:lin ang="5400000" scaled="0"/>
                  </a:gradFill>
                </a:endParaRPr>
              </a:p>
            </p:txBody>
          </p:sp>
        </p:grpSp>
      </p:grpSp>
      <p:grpSp>
        <p:nvGrpSpPr>
          <p:cNvPr id="151" name="Group 150"/>
          <p:cNvGrpSpPr/>
          <p:nvPr/>
        </p:nvGrpSpPr>
        <p:grpSpPr>
          <a:xfrm>
            <a:off x="7859972" y="3967678"/>
            <a:ext cx="4376523" cy="594914"/>
            <a:chOff x="7704102" y="3890234"/>
            <a:chExt cx="4291098" cy="583302"/>
          </a:xfrm>
        </p:grpSpPr>
        <p:sp>
          <p:nvSpPr>
            <p:cNvPr id="89" name="TextBox 34"/>
            <p:cNvSpPr txBox="1">
              <a:spLocks noChangeArrowheads="1"/>
            </p:cNvSpPr>
            <p:nvPr/>
          </p:nvSpPr>
          <p:spPr bwMode="auto">
            <a:xfrm>
              <a:off x="8101915" y="4145754"/>
              <a:ext cx="3893285"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lin ang="5400000" scaled="0"/>
                  </a:gradFill>
                </a:rPr>
                <a:t>https://intranet.contoso.com/sites/team</a:t>
              </a:r>
              <a:endParaRPr lang="en-US" sz="1071" dirty="0">
                <a:gradFill>
                  <a:gsLst>
                    <a:gs pos="21239">
                      <a:schemeClr val="tx1"/>
                    </a:gs>
                    <a:gs pos="47000">
                      <a:schemeClr val="tx1"/>
                    </a:gs>
                  </a:gsLst>
                  <a:lin ang="5400000" scaled="0"/>
                </a:gradFill>
              </a:endParaRPr>
            </a:p>
          </p:txBody>
        </p:sp>
        <p:pic>
          <p:nvPicPr>
            <p:cNvPr id="121" name="Picture 120"/>
            <p:cNvPicPr>
              <a:picLocks noChangeAspect="1"/>
            </p:cNvPicPr>
            <p:nvPr/>
          </p:nvPicPr>
          <p:blipFill>
            <a:blip r:embed="rId4"/>
            <a:stretch>
              <a:fillRect/>
            </a:stretch>
          </p:blipFill>
          <p:spPr>
            <a:xfrm>
              <a:off x="7704102" y="3890234"/>
              <a:ext cx="906373" cy="511040"/>
            </a:xfrm>
            <a:prstGeom prst="rect">
              <a:avLst/>
            </a:prstGeom>
          </p:spPr>
        </p:pic>
      </p:grpSp>
      <p:grpSp>
        <p:nvGrpSpPr>
          <p:cNvPr id="154" name="Group 153"/>
          <p:cNvGrpSpPr/>
          <p:nvPr/>
        </p:nvGrpSpPr>
        <p:grpSpPr>
          <a:xfrm>
            <a:off x="2826021" y="3094972"/>
            <a:ext cx="3230121" cy="953039"/>
            <a:chOff x="2768408" y="3034562"/>
            <a:chExt cx="3167073" cy="934437"/>
          </a:xfrm>
        </p:grpSpPr>
        <p:grpSp>
          <p:nvGrpSpPr>
            <p:cNvPr id="153" name="Group 152"/>
            <p:cNvGrpSpPr/>
            <p:nvPr/>
          </p:nvGrpSpPr>
          <p:grpSpPr>
            <a:xfrm>
              <a:off x="2768408" y="3365015"/>
              <a:ext cx="3167073" cy="603984"/>
              <a:chOff x="2768408" y="3365015"/>
              <a:chExt cx="3167073" cy="603984"/>
            </a:xfrm>
          </p:grpSpPr>
          <p:sp>
            <p:nvSpPr>
              <p:cNvPr id="9" name="TextBox 34"/>
              <p:cNvSpPr txBox="1">
                <a:spLocks noChangeArrowheads="1"/>
              </p:cNvSpPr>
              <p:nvPr/>
            </p:nvSpPr>
            <p:spPr bwMode="auto">
              <a:xfrm>
                <a:off x="3069853" y="3641349"/>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a:t>
                </a:r>
                <a:r>
                  <a:rPr lang="en-US" sz="1530">
                    <a:gradFill>
                      <a:gsLst>
                        <a:gs pos="21239">
                          <a:schemeClr val="tx1"/>
                        </a:gs>
                        <a:gs pos="47000">
                          <a:schemeClr val="tx1"/>
                        </a:gs>
                      </a:gsLst>
                    </a:gradFill>
                  </a:rPr>
                  <a:t>://*.</a:t>
                </a:r>
                <a:r>
                  <a:rPr lang="en-US" sz="1530" smtClean="0">
                    <a:gradFill>
                      <a:gsLst>
                        <a:gs pos="21239">
                          <a:schemeClr val="tx1"/>
                        </a:gs>
                        <a:gs pos="47000">
                          <a:schemeClr val="tx1"/>
                        </a:gs>
                      </a:gsLst>
                    </a:gradFill>
                  </a:rPr>
                  <a:t>contosoApp.com</a:t>
                </a:r>
                <a:endParaRPr lang="en-US" sz="1530" dirty="0">
                  <a:gradFill>
                    <a:gsLst>
                      <a:gs pos="21239">
                        <a:schemeClr val="tx1"/>
                      </a:gs>
                      <a:gs pos="47000">
                        <a:schemeClr val="tx1"/>
                      </a:gs>
                    </a:gsLst>
                  </a:gradFill>
                </a:endParaRPr>
              </a:p>
            </p:txBody>
          </p:sp>
          <p:pic>
            <p:nvPicPr>
              <p:cNvPr id="120" name="Picture 119"/>
              <p:cNvPicPr>
                <a:picLocks noChangeAspect="1"/>
              </p:cNvPicPr>
              <p:nvPr/>
            </p:nvPicPr>
            <p:blipFill>
              <a:blip r:embed="rId4"/>
              <a:stretch>
                <a:fillRect/>
              </a:stretch>
            </p:blipFill>
            <p:spPr>
              <a:xfrm>
                <a:off x="2768408" y="3365015"/>
                <a:ext cx="906373" cy="511040"/>
              </a:xfrm>
              <a:prstGeom prst="rect">
                <a:avLst/>
              </a:prstGeom>
            </p:spPr>
          </p:pic>
        </p:grpSp>
        <p:grpSp>
          <p:nvGrpSpPr>
            <p:cNvPr id="146" name="Group 145"/>
            <p:cNvGrpSpPr/>
            <p:nvPr/>
          </p:nvGrpSpPr>
          <p:grpSpPr>
            <a:xfrm>
              <a:off x="3572485" y="3034562"/>
              <a:ext cx="601115" cy="448162"/>
              <a:chOff x="3715579" y="4192197"/>
              <a:chExt cx="601115" cy="448162"/>
            </a:xfrm>
          </p:grpSpPr>
          <p:sp>
            <p:nvSpPr>
              <p:cNvPr id="56" name="Rectangle 55"/>
              <p:cNvSpPr/>
              <p:nvPr/>
            </p:nvSpPr>
            <p:spPr bwMode="auto">
              <a:xfrm>
                <a:off x="3715579" y="4192197"/>
                <a:ext cx="601115"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smtClean="0">
                    <a:gradFill>
                      <a:gsLst>
                        <a:gs pos="0">
                          <a:srgbClr val="FFFFFF"/>
                        </a:gs>
                        <a:gs pos="100000">
                          <a:srgbClr val="FFFFFF"/>
                        </a:gs>
                      </a:gsLst>
                      <a:lin ang="5400000" scaled="0"/>
                    </a:gradFill>
                    <a:ea typeface="Segoe UI" pitchFamily="34" charset="0"/>
                    <a:cs typeface="Segoe UI" pitchFamily="34" charset="0"/>
                  </a:rPr>
                  <a:t>Add-in</a:t>
                </a:r>
                <a:endParaRPr lang="en-US" sz="1122"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396642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750"/>
                                        <p:tgtEl>
                                          <p:spTgt spid="150"/>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75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75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75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750"/>
                                        <p:tgtEl>
                                          <p:spTgt spid="157"/>
                                        </p:tgtEl>
                                      </p:cBhvr>
                                    </p:animEffect>
                                  </p:childTnLst>
                                </p:cTn>
                              </p:par>
                              <p:par>
                                <p:cTn id="28" presetID="10" presetClass="entr" presetSubtype="0"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75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75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fade">
                                      <p:cBhvr>
                                        <p:cTn id="38" dur="750"/>
                                        <p:tgtEl>
                                          <p:spTgt spid="1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75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7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273957" y="299914"/>
            <a:ext cx="11375536" cy="762786"/>
          </a:xfrm>
        </p:spPr>
        <p:txBody>
          <a:bodyPr/>
          <a:lstStyle/>
          <a:p>
            <a:r>
              <a:rPr lang="en-US" dirty="0"/>
              <a:t>Centrally deployed </a:t>
            </a:r>
            <a:r>
              <a:rPr lang="en-US" dirty="0" smtClean="0"/>
              <a:t>Add-ins</a:t>
            </a:r>
            <a:endParaRPr lang="en-US" dirty="0"/>
          </a:p>
        </p:txBody>
      </p:sp>
      <p:grpSp>
        <p:nvGrpSpPr>
          <p:cNvPr id="64" name="Group 63"/>
          <p:cNvGrpSpPr/>
          <p:nvPr/>
        </p:nvGrpSpPr>
        <p:grpSpPr>
          <a:xfrm>
            <a:off x="705213" y="1557526"/>
            <a:ext cx="967513" cy="979007"/>
            <a:chOff x="1283997" y="1117101"/>
            <a:chExt cx="2496635" cy="2526296"/>
          </a:xfrm>
        </p:grpSpPr>
        <p:pic>
          <p:nvPicPr>
            <p:cNvPr id="65" name="Picture 64"/>
            <p:cNvPicPr>
              <a:picLocks noChangeAspect="1"/>
            </p:cNvPicPr>
            <p:nvPr/>
          </p:nvPicPr>
          <p:blipFill>
            <a:blip r:embed="rId3"/>
            <a:stretch>
              <a:fillRect/>
            </a:stretch>
          </p:blipFill>
          <p:spPr>
            <a:xfrm>
              <a:off x="1283997" y="1118377"/>
              <a:ext cx="1422316" cy="2523744"/>
            </a:xfrm>
            <a:prstGeom prst="rect">
              <a:avLst/>
            </a:prstGeom>
          </p:spPr>
        </p:pic>
        <p:pic>
          <p:nvPicPr>
            <p:cNvPr id="66" name="Picture 65"/>
            <p:cNvPicPr>
              <a:picLocks noChangeAspect="1"/>
            </p:cNvPicPr>
            <p:nvPr/>
          </p:nvPicPr>
          <p:blipFill>
            <a:blip r:embed="rId4"/>
            <a:stretch>
              <a:fillRect/>
            </a:stretch>
          </p:blipFill>
          <p:spPr>
            <a:xfrm>
              <a:off x="2847351" y="1117101"/>
              <a:ext cx="933281" cy="2526296"/>
            </a:xfrm>
            <a:prstGeom prst="rect">
              <a:avLst/>
            </a:prstGeom>
          </p:spPr>
        </p:pic>
      </p:grpSp>
      <p:grpSp>
        <p:nvGrpSpPr>
          <p:cNvPr id="113" name="Group 112"/>
          <p:cNvGrpSpPr/>
          <p:nvPr/>
        </p:nvGrpSpPr>
        <p:grpSpPr>
          <a:xfrm>
            <a:off x="1776727" y="1171061"/>
            <a:ext cx="9728327" cy="1953438"/>
            <a:chOff x="1739595" y="1148203"/>
            <a:chExt cx="9538441" cy="1915309"/>
          </a:xfrm>
        </p:grpSpPr>
        <p:pic>
          <p:nvPicPr>
            <p:cNvPr id="54" name="Picture 53"/>
            <p:cNvPicPr>
              <a:picLocks noChangeAspect="1"/>
            </p:cNvPicPr>
            <p:nvPr/>
          </p:nvPicPr>
          <p:blipFill>
            <a:blip r:embed="rId5"/>
            <a:stretch>
              <a:fillRect/>
            </a:stretch>
          </p:blipFill>
          <p:spPr>
            <a:xfrm>
              <a:off x="7541173" y="1148203"/>
              <a:ext cx="3736863" cy="1915309"/>
            </a:xfrm>
            <a:prstGeom prst="rect">
              <a:avLst/>
            </a:prstGeom>
          </p:spPr>
        </p:pic>
        <p:grpSp>
          <p:nvGrpSpPr>
            <p:cNvPr id="112" name="Group 111"/>
            <p:cNvGrpSpPr/>
            <p:nvPr/>
          </p:nvGrpSpPr>
          <p:grpSpPr>
            <a:xfrm>
              <a:off x="1739595" y="1882873"/>
              <a:ext cx="5602529" cy="346845"/>
              <a:chOff x="1739595" y="1882873"/>
              <a:chExt cx="5602529" cy="346845"/>
            </a:xfrm>
          </p:grpSpPr>
          <p:sp>
            <p:nvSpPr>
              <p:cNvPr id="67" name="Right Arrow 66"/>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grpSp>
        <p:nvGrpSpPr>
          <p:cNvPr id="114" name="Group 113"/>
          <p:cNvGrpSpPr/>
          <p:nvPr/>
        </p:nvGrpSpPr>
        <p:grpSpPr>
          <a:xfrm>
            <a:off x="7859972" y="2936524"/>
            <a:ext cx="4376523" cy="1789695"/>
            <a:chOff x="7704102" y="2879207"/>
            <a:chExt cx="4291098" cy="1754762"/>
          </a:xfrm>
        </p:grpSpPr>
        <p:grpSp>
          <p:nvGrpSpPr>
            <p:cNvPr id="57" name="Group 56"/>
            <p:cNvGrpSpPr/>
            <p:nvPr/>
          </p:nvGrpSpPr>
          <p:grpSpPr>
            <a:xfrm>
              <a:off x="9566110" y="3618370"/>
              <a:ext cx="1853546" cy="1015599"/>
              <a:chOff x="2450292" y="3594733"/>
              <a:chExt cx="1854292" cy="1016006"/>
            </a:xfrm>
          </p:grpSpPr>
          <p:sp>
            <p:nvSpPr>
              <p:cNvPr id="58" name="Freeform 57"/>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61" name="Freeform 60"/>
              <p:cNvSpPr/>
              <p:nvPr/>
            </p:nvSpPr>
            <p:spPr>
              <a:xfrm>
                <a:off x="2450292" y="4199093"/>
                <a:ext cx="827114"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smtClean="0">
                    <a:gradFill>
                      <a:gsLst>
                        <a:gs pos="0">
                          <a:srgbClr val="FFFFFF"/>
                        </a:gs>
                        <a:gs pos="100000">
                          <a:srgbClr val="FFFFFF"/>
                        </a:gs>
                      </a:gsLst>
                      <a:lin ang="5400000" scaled="0"/>
                    </a:gradFill>
                  </a:rPr>
                  <a:t>Add-In Web</a:t>
                </a:r>
                <a:endParaRPr lang="en-US" sz="1122" dirty="0">
                  <a:gradFill>
                    <a:gsLst>
                      <a:gs pos="0">
                        <a:srgbClr val="FFFFFF"/>
                      </a:gs>
                      <a:gs pos="100000">
                        <a:srgbClr val="FFFFFF"/>
                      </a:gs>
                    </a:gsLst>
                    <a:lin ang="5400000" scaled="0"/>
                  </a:gradFill>
                </a:endParaRPr>
              </a:p>
            </p:txBody>
          </p:sp>
          <p:sp>
            <p:nvSpPr>
              <p:cNvPr id="62" name="Freeform 61"/>
              <p:cNvSpPr/>
              <p:nvPr/>
            </p:nvSpPr>
            <p:spPr>
              <a:xfrm>
                <a:off x="3419574" y="4199093"/>
                <a:ext cx="885010"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smtClean="0">
                    <a:gradFill>
                      <a:gsLst>
                        <a:gs pos="0">
                          <a:srgbClr val="FFFFFF"/>
                        </a:gs>
                        <a:gs pos="100000">
                          <a:srgbClr val="FFFFFF"/>
                        </a:gs>
                      </a:gsLst>
                      <a:lin ang="5400000" scaled="0"/>
                    </a:gradFill>
                  </a:rPr>
                  <a:t>Add-In Web</a:t>
                </a:r>
                <a:endParaRPr lang="en-US" sz="1122" dirty="0">
                  <a:gradFill>
                    <a:gsLst>
                      <a:gs pos="0">
                        <a:srgbClr val="FFFFFF"/>
                      </a:gs>
                      <a:gs pos="100000">
                        <a:srgbClr val="FFFFFF"/>
                      </a:gs>
                    </a:gsLst>
                    <a:lin ang="5400000" scaled="0"/>
                  </a:gradFill>
                </a:endParaRPr>
              </a:p>
            </p:txBody>
          </p:sp>
        </p:grpSp>
        <p:sp>
          <p:nvSpPr>
            <p:cNvPr id="72" name="Rectangle 71"/>
            <p:cNvSpPr/>
            <p:nvPr/>
          </p:nvSpPr>
          <p:spPr bwMode="auto">
            <a:xfrm>
              <a:off x="8948838" y="2879207"/>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77" name="Freeform 9"/>
            <p:cNvSpPr>
              <a:spLocks noEditPoints="1"/>
            </p:cNvSpPr>
            <p:nvPr/>
          </p:nvSpPr>
          <p:spPr bwMode="auto">
            <a:xfrm>
              <a:off x="8771908" y="3871384"/>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TextBox 34"/>
            <p:cNvSpPr txBox="1">
              <a:spLocks noChangeArrowheads="1"/>
            </p:cNvSpPr>
            <p:nvPr/>
          </p:nvSpPr>
          <p:spPr bwMode="auto">
            <a:xfrm>
              <a:off x="8101915" y="3295523"/>
              <a:ext cx="3893285" cy="312073"/>
            </a:xfrm>
            <a:prstGeom prst="rect">
              <a:avLst/>
            </a:prstGeom>
            <a:noFill/>
            <a:ln w="9525">
              <a:noFill/>
              <a:miter lim="800000"/>
              <a:headEnd/>
              <a:tailEnd/>
            </a:ln>
          </p:spPr>
          <p:txBody>
            <a:bodyPr wrap="square">
              <a:spAutoFit/>
            </a:bodyPr>
            <a:lstStyle/>
            <a:p>
              <a:pPr algn="r"/>
              <a:r>
                <a:rPr lang="en-US" sz="1428" dirty="0">
                  <a:gradFill>
                    <a:gsLst>
                      <a:gs pos="21239">
                        <a:schemeClr val="tx1"/>
                      </a:gs>
                      <a:gs pos="47000">
                        <a:schemeClr val="tx1"/>
                      </a:gs>
                    </a:gsLst>
                  </a:gradFill>
                </a:rPr>
                <a:t>https://intranet.contoso.com/sites/catalog</a:t>
              </a:r>
              <a:endParaRPr lang="en-US" sz="1071" dirty="0">
                <a:gradFill>
                  <a:gsLst>
                    <a:gs pos="21239">
                      <a:schemeClr val="tx1"/>
                    </a:gs>
                    <a:gs pos="47000">
                      <a:schemeClr val="tx1"/>
                    </a:gs>
                  </a:gsLst>
                </a:gradFill>
              </a:endParaRPr>
            </a:p>
          </p:txBody>
        </p:sp>
        <p:pic>
          <p:nvPicPr>
            <p:cNvPr id="97" name="Picture 96"/>
            <p:cNvPicPr>
              <a:picLocks noChangeAspect="1"/>
            </p:cNvPicPr>
            <p:nvPr/>
          </p:nvPicPr>
          <p:blipFill>
            <a:blip r:embed="rId6"/>
            <a:stretch>
              <a:fillRect/>
            </a:stretch>
          </p:blipFill>
          <p:spPr>
            <a:xfrm>
              <a:off x="7704102" y="3040003"/>
              <a:ext cx="906373" cy="511040"/>
            </a:xfrm>
            <a:prstGeom prst="rect">
              <a:avLst/>
            </a:prstGeom>
          </p:spPr>
        </p:pic>
      </p:grpSp>
      <p:grpSp>
        <p:nvGrpSpPr>
          <p:cNvPr id="118" name="Group 117"/>
          <p:cNvGrpSpPr/>
          <p:nvPr/>
        </p:nvGrpSpPr>
        <p:grpSpPr>
          <a:xfrm>
            <a:off x="883863" y="3846452"/>
            <a:ext cx="9132822" cy="2918462"/>
            <a:chOff x="864159" y="3771374"/>
            <a:chExt cx="8954560" cy="2861497"/>
          </a:xfrm>
        </p:grpSpPr>
        <p:sp>
          <p:nvSpPr>
            <p:cNvPr id="56" name="TextBox 34"/>
            <p:cNvSpPr txBox="1">
              <a:spLocks noChangeArrowheads="1"/>
            </p:cNvSpPr>
            <p:nvPr/>
          </p:nvSpPr>
          <p:spPr bwMode="auto">
            <a:xfrm>
              <a:off x="3956658" y="5403021"/>
              <a:ext cx="3981647"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https://intranet.contoso.com/sites/orgZ</a:t>
              </a:r>
              <a:endParaRPr lang="en-US" sz="1071" dirty="0">
                <a:gradFill>
                  <a:gsLst>
                    <a:gs pos="21239">
                      <a:schemeClr val="tx1"/>
                    </a:gs>
                    <a:gs pos="47000">
                      <a:schemeClr val="tx1"/>
                    </a:gs>
                  </a:gsLst>
                </a:gradFill>
              </a:endParaRPr>
            </a:p>
          </p:txBody>
        </p:sp>
        <p:pic>
          <p:nvPicPr>
            <p:cNvPr id="63" name="Picture 62"/>
            <p:cNvPicPr>
              <a:picLocks noChangeAspect="1"/>
            </p:cNvPicPr>
            <p:nvPr/>
          </p:nvPicPr>
          <p:blipFill>
            <a:blip r:embed="rId6"/>
            <a:stretch>
              <a:fillRect/>
            </a:stretch>
          </p:blipFill>
          <p:spPr>
            <a:xfrm>
              <a:off x="3221594" y="5136733"/>
              <a:ext cx="906373" cy="511040"/>
            </a:xfrm>
            <a:prstGeom prst="rect">
              <a:avLst/>
            </a:prstGeom>
          </p:spPr>
        </p:pic>
        <p:grpSp>
          <p:nvGrpSpPr>
            <p:cNvPr id="117" name="Group 116"/>
            <p:cNvGrpSpPr/>
            <p:nvPr/>
          </p:nvGrpSpPr>
          <p:grpSpPr>
            <a:xfrm>
              <a:off x="864159" y="3771374"/>
              <a:ext cx="8954560" cy="2861497"/>
              <a:chOff x="864159" y="3771374"/>
              <a:chExt cx="8954560" cy="2861497"/>
            </a:xfrm>
          </p:grpSpPr>
          <p:sp>
            <p:nvSpPr>
              <p:cNvPr id="73" name="Right Arrow 72"/>
              <p:cNvSpPr/>
              <p:nvPr/>
            </p:nvSpPr>
            <p:spPr bwMode="auto">
              <a:xfrm rot="8605833" flipH="1">
                <a:off x="7667223" y="538732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566540" y="5403021"/>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Freeform 9"/>
              <p:cNvSpPr>
                <a:spLocks noEditPoints="1"/>
              </p:cNvSpPr>
              <p:nvPr/>
            </p:nvSpPr>
            <p:spPr bwMode="auto">
              <a:xfrm>
                <a:off x="227081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82" name="Group 81"/>
              <p:cNvGrpSpPr/>
              <p:nvPr/>
            </p:nvGrpSpPr>
            <p:grpSpPr>
              <a:xfrm>
                <a:off x="3053360" y="5701697"/>
                <a:ext cx="4719399" cy="927666"/>
                <a:chOff x="2775922" y="5701697"/>
                <a:chExt cx="4719399" cy="927666"/>
              </a:xfrm>
            </p:grpSpPr>
            <p:grpSp>
              <p:nvGrpSpPr>
                <p:cNvPr id="83" name="Group 82"/>
                <p:cNvGrpSpPr/>
                <p:nvPr/>
              </p:nvGrpSpPr>
              <p:grpSpPr>
                <a:xfrm>
                  <a:off x="3105150" y="6080982"/>
                  <a:ext cx="4000500" cy="185635"/>
                  <a:chOff x="3105150" y="5855895"/>
                  <a:chExt cx="4000500" cy="185635"/>
                </a:xfrm>
              </p:grpSpPr>
              <p:cxnSp>
                <p:nvCxnSpPr>
                  <p:cNvPr id="90" name="Straight Connector 8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85" name="Freeform 84"/>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86" name="Freeform 85"/>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87" name="Freeform 86"/>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88" name="Freeform 87"/>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89" name="Freeform 88"/>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smtClean="0">
                      <a:gradFill>
                        <a:gsLst>
                          <a:gs pos="0">
                            <a:srgbClr val="FFFFFF"/>
                          </a:gs>
                          <a:gs pos="100000">
                            <a:srgbClr val="FFFFFF"/>
                          </a:gs>
                        </a:gsLst>
                        <a:lin ang="5400000" scaled="0"/>
                      </a:gradFill>
                    </a:rPr>
                    <a:t>Add-In Web</a:t>
                  </a:r>
                  <a:endParaRPr lang="en-US" sz="918" dirty="0">
                    <a:gradFill>
                      <a:gsLst>
                        <a:gs pos="0">
                          <a:srgbClr val="FFFFFF"/>
                        </a:gs>
                        <a:gs pos="100000">
                          <a:srgbClr val="FFFFFF"/>
                        </a:gs>
                      </a:gsLst>
                      <a:lin ang="5400000" scaled="0"/>
                    </a:gradFill>
                  </a:endParaRPr>
                </a:p>
              </p:txBody>
            </p:sp>
          </p:grpSp>
          <p:grpSp>
            <p:nvGrpSpPr>
              <p:cNvPr id="101" name="Group 100"/>
              <p:cNvGrpSpPr/>
              <p:nvPr/>
            </p:nvGrpSpPr>
            <p:grpSpPr>
              <a:xfrm>
                <a:off x="1662183" y="4510667"/>
                <a:ext cx="1410287" cy="1015599"/>
                <a:chOff x="2454115" y="3594733"/>
                <a:chExt cx="1410854" cy="1016006"/>
              </a:xfrm>
            </p:grpSpPr>
            <p:sp>
              <p:nvSpPr>
                <p:cNvPr id="102" name="Freeform 101"/>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3" name="Freeform 102"/>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105" name="Freeform 104"/>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grpSp>
          <p:sp>
            <p:nvSpPr>
              <p:cNvPr id="107" name="Freeform 9"/>
              <p:cNvSpPr>
                <a:spLocks noEditPoints="1"/>
              </p:cNvSpPr>
              <p:nvPr/>
            </p:nvSpPr>
            <p:spPr bwMode="auto">
              <a:xfrm>
                <a:off x="864159" y="4763681"/>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Right Arrow 107"/>
              <p:cNvSpPr/>
              <p:nvPr/>
            </p:nvSpPr>
            <p:spPr bwMode="auto">
              <a:xfrm>
                <a:off x="3224333" y="4518089"/>
                <a:ext cx="528989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34"/>
              <p:cNvSpPr txBox="1">
                <a:spLocks noChangeArrowheads="1"/>
              </p:cNvSpPr>
              <p:nvPr/>
            </p:nvSpPr>
            <p:spPr bwMode="auto">
              <a:xfrm>
                <a:off x="2832850" y="4192300"/>
                <a:ext cx="3394365"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https://intranet.contoso.com/sites/team</a:t>
                </a:r>
                <a:endParaRPr lang="en-US" sz="1071" dirty="0">
                  <a:gradFill>
                    <a:gsLst>
                      <a:gs pos="21239">
                        <a:schemeClr val="tx1"/>
                      </a:gs>
                      <a:gs pos="47000">
                        <a:schemeClr val="tx1"/>
                      </a:gs>
                    </a:gsLst>
                  </a:gradFill>
                </a:endParaRPr>
              </a:p>
            </p:txBody>
          </p:sp>
          <p:sp>
            <p:nvSpPr>
              <p:cNvPr id="76" name="Rectangle 75"/>
              <p:cNvSpPr/>
              <p:nvPr/>
            </p:nvSpPr>
            <p:spPr bwMode="auto">
              <a:xfrm>
                <a:off x="5695856" y="4484940"/>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110" name="Right Arrow 109"/>
              <p:cNvSpPr/>
              <p:nvPr/>
            </p:nvSpPr>
            <p:spPr bwMode="auto">
              <a:xfrm rot="8231211">
                <a:off x="3000212" y="3771374"/>
                <a:ext cx="491478"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6"/>
              <a:stretch>
                <a:fillRect/>
              </a:stretch>
            </p:blipFill>
            <p:spPr>
              <a:xfrm>
                <a:off x="2073565" y="3966335"/>
                <a:ext cx="906373" cy="511040"/>
              </a:xfrm>
              <a:prstGeom prst="rect">
                <a:avLst/>
              </a:prstGeom>
            </p:spPr>
          </p:pic>
        </p:grpSp>
      </p:grpSp>
      <p:grpSp>
        <p:nvGrpSpPr>
          <p:cNvPr id="116" name="Group 115"/>
          <p:cNvGrpSpPr/>
          <p:nvPr/>
        </p:nvGrpSpPr>
        <p:grpSpPr>
          <a:xfrm>
            <a:off x="1760004" y="2675399"/>
            <a:ext cx="4705172" cy="1110830"/>
            <a:chOff x="1723198" y="2623179"/>
            <a:chExt cx="4613333" cy="1089148"/>
          </a:xfrm>
        </p:grpSpPr>
        <p:grpSp>
          <p:nvGrpSpPr>
            <p:cNvPr id="115" name="Group 114"/>
            <p:cNvGrpSpPr/>
            <p:nvPr/>
          </p:nvGrpSpPr>
          <p:grpSpPr>
            <a:xfrm>
              <a:off x="1723198" y="2680489"/>
              <a:ext cx="4613333" cy="1031838"/>
              <a:chOff x="1723198" y="2680489"/>
              <a:chExt cx="4613333" cy="1031838"/>
            </a:xfrm>
          </p:grpSpPr>
          <p:sp>
            <p:nvSpPr>
              <p:cNvPr id="55" name="TextBox 34"/>
              <p:cNvSpPr txBox="1">
                <a:spLocks noChangeArrowheads="1"/>
              </p:cNvSpPr>
              <p:nvPr/>
            </p:nvSpPr>
            <p:spPr bwMode="auto">
              <a:xfrm>
                <a:off x="3470903" y="3384677"/>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a:t>
                </a:r>
                <a:r>
                  <a:rPr lang="en-US" sz="1530" dirty="0" smtClean="0">
                    <a:gradFill>
                      <a:gsLst>
                        <a:gs pos="21239">
                          <a:schemeClr val="tx1"/>
                        </a:gs>
                        <a:gs pos="47000">
                          <a:schemeClr val="tx1"/>
                        </a:gs>
                      </a:gsLst>
                    </a:gradFill>
                  </a:rPr>
                  <a:t>contosoApps.com</a:t>
                </a:r>
                <a:endParaRPr lang="en-US" sz="1530" dirty="0">
                  <a:gradFill>
                    <a:gsLst>
                      <a:gs pos="21239">
                        <a:schemeClr val="tx1"/>
                      </a:gs>
                      <a:gs pos="47000">
                        <a:schemeClr val="tx1"/>
                      </a:gs>
                    </a:gsLst>
                  </a:gradFill>
                </a:endParaRPr>
              </a:p>
            </p:txBody>
          </p:sp>
          <p:sp>
            <p:nvSpPr>
              <p:cNvPr id="80" name="Right Arrow 79"/>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169458" y="3108343"/>
                <a:ext cx="906373" cy="511040"/>
              </a:xfrm>
              <a:prstGeom prst="rect">
                <a:avLst/>
              </a:prstGeom>
            </p:spPr>
          </p:pic>
          <p:grpSp>
            <p:nvGrpSpPr>
              <p:cNvPr id="98" name="Group 97"/>
              <p:cNvGrpSpPr/>
              <p:nvPr/>
            </p:nvGrpSpPr>
            <p:grpSpPr>
              <a:xfrm>
                <a:off x="3973536" y="2777890"/>
                <a:ext cx="529760" cy="448162"/>
                <a:chOff x="3715580" y="4192197"/>
                <a:chExt cx="529760" cy="448162"/>
              </a:xfrm>
            </p:grpSpPr>
            <p:sp>
              <p:nvSpPr>
                <p:cNvPr id="99" name="Rectangle 98"/>
                <p:cNvSpPr/>
                <p:nvPr/>
              </p:nvSpPr>
              <p:spPr bwMode="auto">
                <a:xfrm>
                  <a:off x="3715580" y="4192197"/>
                  <a:ext cx="529760"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smtClean="0">
                      <a:gradFill>
                        <a:gsLst>
                          <a:gs pos="0">
                            <a:srgbClr val="FFFFFF"/>
                          </a:gs>
                          <a:gs pos="100000">
                            <a:srgbClr val="FFFFFF"/>
                          </a:gs>
                        </a:gsLst>
                        <a:lin ang="5400000" scaled="0"/>
                      </a:gradFill>
                      <a:ea typeface="Segoe UI" pitchFamily="34" charset="0"/>
                      <a:cs typeface="Segoe UI" pitchFamily="34" charset="0"/>
                    </a:rPr>
                    <a:t>Add-in</a:t>
                  </a:r>
                  <a:endParaRPr lang="en-US" sz="1122" dirty="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
          <p:nvSpPr>
            <p:cNvPr id="81" name="Rectangle 80"/>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spTree>
    <p:extLst>
      <p:ext uri="{BB962C8B-B14F-4D97-AF65-F5344CB8AC3E}">
        <p14:creationId xmlns:p14="http://schemas.microsoft.com/office/powerpoint/2010/main" val="237001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5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75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64" y="313361"/>
            <a:ext cx="11375536" cy="762786"/>
          </a:xfrm>
        </p:spPr>
        <p:txBody>
          <a:bodyPr/>
          <a:lstStyle/>
          <a:p>
            <a:r>
              <a:rPr lang="en-US" dirty="0" smtClean="0"/>
              <a:t>Packaging and </a:t>
            </a:r>
            <a:r>
              <a:rPr lang="en-US" dirty="0"/>
              <a:t>p</a:t>
            </a:r>
            <a:r>
              <a:rPr lang="en-US" dirty="0" smtClean="0"/>
              <a:t>ublishing </a:t>
            </a:r>
            <a:r>
              <a:rPr lang="en-US" dirty="0" smtClean="0"/>
              <a:t>Add-ins</a:t>
            </a:r>
            <a:endParaRPr lang="en-US" dirty="0"/>
          </a:p>
        </p:txBody>
      </p:sp>
      <p:sp>
        <p:nvSpPr>
          <p:cNvPr id="3" name="Content Placeholder 2"/>
          <p:cNvSpPr>
            <a:spLocks noGrp="1"/>
          </p:cNvSpPr>
          <p:nvPr>
            <p:ph type="body" sz="quarter" idx="10"/>
          </p:nvPr>
        </p:nvSpPr>
        <p:spPr>
          <a:xfrm>
            <a:off x="228869" y="1191833"/>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1250">
                      <a:schemeClr val="tx2"/>
                    </a:gs>
                  </a:gsLst>
                  <a:lin ang="5400000" scaled="0"/>
                </a:gradFill>
              </a:rPr>
              <a:t>Packaging </a:t>
            </a:r>
            <a:r>
              <a:rPr lang="en-US" sz="4080" dirty="0" smtClean="0">
                <a:gradFill>
                  <a:gsLst>
                    <a:gs pos="100000">
                      <a:schemeClr val="tx2"/>
                    </a:gs>
                    <a:gs pos="1250">
                      <a:schemeClr val="tx2"/>
                    </a:gs>
                  </a:gsLst>
                  <a:lin ang="5400000" scaled="0"/>
                </a:gradFill>
              </a:rPr>
              <a:t>Add-ins</a:t>
            </a:r>
            <a:endParaRPr lang="en-US" sz="4080" dirty="0">
              <a:gradFill>
                <a:gsLst>
                  <a:gs pos="100000">
                    <a:schemeClr val="tx2"/>
                  </a:gs>
                  <a:gs pos="1250">
                    <a:schemeClr val="tx2"/>
                  </a:gs>
                </a:gsLst>
                <a:lin ang="5400000" scaled="0"/>
              </a:gradFill>
            </a:endParaRPr>
          </a:p>
          <a:p>
            <a:pPr marL="0" lvl="1" indent="0">
              <a:spcBef>
                <a:spcPts val="1224"/>
              </a:spcBef>
              <a:buNone/>
            </a:pPr>
            <a:r>
              <a:rPr lang="en-US" sz="2040" dirty="0" smtClean="0"/>
              <a:t>.app </a:t>
            </a:r>
            <a:r>
              <a:rPr lang="en-US" sz="2040" dirty="0"/>
              <a:t>file extension—a package typically includes the following files:</a:t>
            </a:r>
          </a:p>
          <a:p>
            <a:pPr marL="299532" lvl="2" indent="-71240">
              <a:spcBef>
                <a:spcPts val="1224"/>
              </a:spcBef>
              <a:buNone/>
            </a:pPr>
            <a:r>
              <a:rPr lang="en-US" sz="2040" dirty="0" smtClean="0"/>
              <a:t>AppManifest.xml</a:t>
            </a:r>
            <a:endParaRPr lang="en-US" sz="2040" dirty="0"/>
          </a:p>
          <a:p>
            <a:pPr marL="299532" lvl="2" indent="-71240">
              <a:spcBef>
                <a:spcPts val="1224"/>
              </a:spcBef>
              <a:buNone/>
            </a:pPr>
            <a:r>
              <a:rPr lang="en-US" sz="2040" dirty="0" smtClean="0"/>
              <a:t>AppIcon.png</a:t>
            </a:r>
            <a:endParaRPr lang="en-US" sz="2040" dirty="0"/>
          </a:p>
          <a:p>
            <a:pPr marL="299532" lvl="2" indent="-71240">
              <a:spcBef>
                <a:spcPts val="1224"/>
              </a:spcBef>
              <a:buNone/>
            </a:pPr>
            <a:r>
              <a:rPr lang="en-US" sz="2040" dirty="0"/>
              <a:t>Solution file</a:t>
            </a:r>
          </a:p>
          <a:p>
            <a:pPr marL="299532" lvl="2" indent="-71240">
              <a:spcBef>
                <a:spcPts val="1224"/>
              </a:spcBef>
              <a:buNone/>
            </a:pPr>
            <a:r>
              <a:rPr lang="en-US" sz="2040" dirty="0"/>
              <a:t>Data tier </a:t>
            </a:r>
            <a:r>
              <a:rPr lang="en-US" sz="2040" dirty="0" smtClean="0"/>
              <a:t>application </a:t>
            </a:r>
            <a:r>
              <a:rPr lang="en-US" sz="2040" dirty="0"/>
              <a:t>package</a:t>
            </a:r>
          </a:p>
          <a:p>
            <a:pPr marL="299532" lvl="2" indent="-71240">
              <a:spcBef>
                <a:spcPts val="1224"/>
              </a:spcBef>
              <a:buNone/>
            </a:pPr>
            <a:r>
              <a:rPr lang="en-US" sz="2040" dirty="0"/>
              <a:t>Auto hosted </a:t>
            </a:r>
            <a:r>
              <a:rPr lang="en-US" sz="2040" dirty="0" smtClean="0"/>
              <a:t>Apps</a:t>
            </a:r>
            <a:endParaRPr lang="en-US" sz="2040" dirty="0"/>
          </a:p>
          <a:p>
            <a:pPr marL="0" indent="0">
              <a:spcBef>
                <a:spcPts val="1224"/>
              </a:spcBef>
              <a:buNone/>
            </a:pPr>
            <a:r>
              <a:rPr lang="en-US" sz="4080" dirty="0">
                <a:gradFill>
                  <a:gsLst>
                    <a:gs pos="1250">
                      <a:schemeClr val="tx2"/>
                    </a:gs>
                    <a:gs pos="100000">
                      <a:schemeClr val="tx2"/>
                    </a:gs>
                  </a:gsLst>
                  <a:lin ang="5400000" scaled="0"/>
                </a:gradFill>
              </a:rPr>
              <a:t>Publishing </a:t>
            </a:r>
            <a:r>
              <a:rPr lang="en-US" sz="4080" dirty="0" smtClean="0">
                <a:gradFill>
                  <a:gsLst>
                    <a:gs pos="1250">
                      <a:schemeClr val="tx2"/>
                    </a:gs>
                    <a:gs pos="100000">
                      <a:schemeClr val="tx2"/>
                    </a:gs>
                  </a:gsLst>
                  <a:lin ang="5400000" scaled="0"/>
                </a:gradFill>
              </a:rPr>
              <a:t>Add-ins</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Office Store</a:t>
            </a:r>
          </a:p>
          <a:p>
            <a:pPr marL="0" lvl="1" indent="0">
              <a:spcBef>
                <a:spcPts val="1224"/>
              </a:spcBef>
              <a:buNone/>
            </a:pPr>
            <a:r>
              <a:rPr lang="en-US" sz="2040" dirty="0" smtClean="0"/>
              <a:t>Add-in </a:t>
            </a:r>
            <a:r>
              <a:rPr lang="en-US" sz="2040" dirty="0"/>
              <a:t>catalogs</a:t>
            </a:r>
          </a:p>
        </p:txBody>
      </p:sp>
    </p:spTree>
    <p:extLst>
      <p:ext uri="{BB962C8B-B14F-4D97-AF65-F5344CB8AC3E}">
        <p14:creationId xmlns:p14="http://schemas.microsoft.com/office/powerpoint/2010/main" val="3175384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40" y="299914"/>
            <a:ext cx="11375536" cy="762786"/>
          </a:xfrm>
        </p:spPr>
        <p:txBody>
          <a:bodyPr/>
          <a:lstStyle/>
          <a:p>
            <a:r>
              <a:rPr lang="en-US" dirty="0" smtClean="0"/>
              <a:t>Cross domain </a:t>
            </a:r>
            <a:r>
              <a:rPr lang="en-US" dirty="0"/>
              <a:t>c</a:t>
            </a:r>
            <a:r>
              <a:rPr lang="en-US" dirty="0" smtClean="0"/>
              <a:t>alls</a:t>
            </a:r>
            <a:endParaRPr lang="en-US" dirty="0"/>
          </a:p>
        </p:txBody>
      </p:sp>
      <p:sp>
        <p:nvSpPr>
          <p:cNvPr id="3" name="Content Placeholder 2"/>
          <p:cNvSpPr>
            <a:spLocks noGrp="1"/>
          </p:cNvSpPr>
          <p:nvPr>
            <p:ph type="body" sz="quarter" idx="10"/>
          </p:nvPr>
        </p:nvSpPr>
        <p:spPr>
          <a:xfrm>
            <a:off x="258749" y="1177954"/>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0">
                      <a:schemeClr val="tx2"/>
                    </a:gs>
                  </a:gsLst>
                  <a:lin ang="5400000" scaled="0"/>
                </a:gradFill>
              </a:rPr>
              <a:t>Using the cross domain library</a:t>
            </a:r>
          </a:p>
          <a:p>
            <a:pPr marL="0" lvl="1" indent="0">
              <a:spcBef>
                <a:spcPts val="1224"/>
              </a:spcBef>
              <a:buNone/>
            </a:pPr>
            <a:r>
              <a:rPr lang="en-US" sz="2040" dirty="0"/>
              <a:t>Access content in the </a:t>
            </a:r>
            <a:r>
              <a:rPr lang="en-US" sz="2040" dirty="0" smtClean="0"/>
              <a:t>Add-in </a:t>
            </a:r>
            <a:r>
              <a:rPr lang="en-US" sz="2040" dirty="0"/>
              <a:t>web from JavaScript in a remote web</a:t>
            </a:r>
          </a:p>
          <a:p>
            <a:pPr marL="0" lvl="1" indent="0">
              <a:spcBef>
                <a:spcPts val="1224"/>
              </a:spcBef>
              <a:buNone/>
            </a:pPr>
            <a:r>
              <a:rPr lang="en-US" sz="2040" dirty="0"/>
              <a:t>SP.RequestExecutor.js</a:t>
            </a:r>
          </a:p>
          <a:p>
            <a:pPr marL="0" lvl="1" indent="0">
              <a:spcBef>
                <a:spcPts val="1224"/>
              </a:spcBef>
              <a:buNone/>
            </a:pPr>
            <a:r>
              <a:rPr lang="en-US" sz="2040" dirty="0" smtClean="0"/>
              <a:t>AppWebProxy.aspx</a:t>
            </a:r>
            <a:endParaRPr lang="en-US" sz="2040" dirty="0"/>
          </a:p>
          <a:p>
            <a:pPr marL="0" indent="0">
              <a:spcBef>
                <a:spcPts val="1224"/>
              </a:spcBef>
              <a:buNone/>
            </a:pPr>
            <a:r>
              <a:rPr lang="en-US" sz="4080" dirty="0">
                <a:gradFill>
                  <a:gsLst>
                    <a:gs pos="100000">
                      <a:schemeClr val="tx2"/>
                    </a:gs>
                    <a:gs pos="0">
                      <a:schemeClr val="tx2"/>
                    </a:gs>
                  </a:gsLst>
                  <a:lin ang="5400000" scaled="0"/>
                </a:gradFill>
              </a:rPr>
              <a:t>Using the web proxy</a:t>
            </a:r>
          </a:p>
          <a:p>
            <a:pPr marL="0" lvl="1" indent="0">
              <a:spcBef>
                <a:spcPts val="1224"/>
              </a:spcBef>
              <a:buNone/>
            </a:pPr>
            <a:r>
              <a:rPr lang="en-US" sz="2040" dirty="0"/>
              <a:t>Access content in SharePoint or elsewhere from JavaScript in a remote web</a:t>
            </a:r>
          </a:p>
          <a:p>
            <a:pPr marL="0" lvl="1" indent="0">
              <a:spcBef>
                <a:spcPts val="1224"/>
              </a:spcBef>
              <a:buNone/>
            </a:pPr>
            <a:r>
              <a:rPr lang="en-US" sz="2040" dirty="0" err="1"/>
              <a:t>SP.WebRequestInfo</a:t>
            </a:r>
            <a:endParaRPr lang="en-US" sz="2040" dirty="0"/>
          </a:p>
          <a:p>
            <a:pPr marL="0" lvl="1" indent="0">
              <a:spcBef>
                <a:spcPts val="1224"/>
              </a:spcBef>
              <a:buNone/>
            </a:pPr>
            <a:r>
              <a:rPr lang="en-US" sz="2040" dirty="0"/>
              <a:t>Trusting domains for cross domain calls</a:t>
            </a:r>
          </a:p>
        </p:txBody>
      </p:sp>
    </p:spTree>
    <p:extLst>
      <p:ext uri="{BB962C8B-B14F-4D97-AF65-F5344CB8AC3E}">
        <p14:creationId xmlns:p14="http://schemas.microsoft.com/office/powerpoint/2010/main" val="1417229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6605880" y="1230085"/>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86" name="Rectangle 85"/>
          <p:cNvSpPr/>
          <p:nvPr/>
        </p:nvSpPr>
        <p:spPr>
          <a:xfrm>
            <a:off x="6605880" y="306902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grpSp>
        <p:nvGrpSpPr>
          <p:cNvPr id="81" name="Group 80"/>
          <p:cNvGrpSpPr/>
          <p:nvPr/>
        </p:nvGrpSpPr>
        <p:grpSpPr>
          <a:xfrm>
            <a:off x="6593607" y="3795007"/>
            <a:ext cx="5554162" cy="2944870"/>
            <a:chOff x="1761000" y="4591488"/>
            <a:chExt cx="5897562" cy="3126944"/>
          </a:xfrm>
        </p:grpSpPr>
        <p:sp>
          <p:nvSpPr>
            <p:cNvPr id="82" name="Rectangle 81"/>
            <p:cNvSpPr/>
            <p:nvPr/>
          </p:nvSpPr>
          <p:spPr>
            <a:xfrm>
              <a:off x="1761000" y="5822397"/>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83" name="Oval 28"/>
            <p:cNvSpPr/>
            <p:nvPr/>
          </p:nvSpPr>
          <p:spPr>
            <a:xfrm>
              <a:off x="1849817" y="4594255"/>
              <a:ext cx="1867313" cy="1004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4" name="Oval 28"/>
            <p:cNvSpPr/>
            <p:nvPr/>
          </p:nvSpPr>
          <p:spPr>
            <a:xfrm>
              <a:off x="3790845" y="4594255"/>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5" name="Oval 28"/>
            <p:cNvSpPr/>
            <p:nvPr/>
          </p:nvSpPr>
          <p:spPr>
            <a:xfrm>
              <a:off x="5736991" y="4591488"/>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grpSp>
      <p:sp>
        <p:nvSpPr>
          <p:cNvPr id="2" name="Title 1"/>
          <p:cNvSpPr>
            <a:spLocks noGrp="1"/>
          </p:cNvSpPr>
          <p:nvPr>
            <p:ph type="title"/>
          </p:nvPr>
        </p:nvSpPr>
        <p:spPr>
          <a:xfrm>
            <a:off x="300851" y="286467"/>
            <a:ext cx="11375536" cy="762786"/>
          </a:xfrm>
        </p:spPr>
        <p:txBody>
          <a:bodyPr/>
          <a:lstStyle/>
          <a:p>
            <a:r>
              <a:rPr lang="en-US" dirty="0" smtClean="0"/>
              <a:t>Versioning</a:t>
            </a:r>
            <a:endParaRPr lang="en-US" dirty="0"/>
          </a:p>
        </p:txBody>
      </p:sp>
      <p:sp>
        <p:nvSpPr>
          <p:cNvPr id="89" name="Rectangle 88"/>
          <p:cNvSpPr/>
          <p:nvPr/>
        </p:nvSpPr>
        <p:spPr>
          <a:xfrm>
            <a:off x="322263"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90" name="Rectangle 89"/>
          <p:cNvSpPr/>
          <p:nvPr/>
        </p:nvSpPr>
        <p:spPr>
          <a:xfrm>
            <a:off x="406269"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91" name="Rectangle 90"/>
          <p:cNvSpPr/>
          <p:nvPr/>
        </p:nvSpPr>
        <p:spPr>
          <a:xfrm>
            <a:off x="475029"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92" name="Rectangle 91"/>
          <p:cNvSpPr/>
          <p:nvPr/>
        </p:nvSpPr>
        <p:spPr>
          <a:xfrm>
            <a:off x="576318"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9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5" name="Oval 28"/>
          <p:cNvSpPr/>
          <p:nvPr/>
        </p:nvSpPr>
        <p:spPr>
          <a:xfrm>
            <a:off x="4405189"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V1.0.0.0</a:t>
            </a:r>
            <a:endParaRPr lang="en-US" dirty="0">
              <a:gradFill>
                <a:gsLst>
                  <a:gs pos="1250">
                    <a:schemeClr val="tx1"/>
                  </a:gs>
                  <a:gs pos="100000">
                    <a:schemeClr val="tx1"/>
                  </a:gs>
                </a:gsLst>
                <a:lin ang="5400000" scaled="0"/>
              </a:gradFill>
            </a:endParaRPr>
          </a:p>
        </p:txBody>
      </p:sp>
      <p:sp>
        <p:nvSpPr>
          <p:cNvPr id="96" name="Rectangle 95"/>
          <p:cNvSpPr/>
          <p:nvPr/>
        </p:nvSpPr>
        <p:spPr>
          <a:xfrm>
            <a:off x="665721"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97" name="Oval 28"/>
          <p:cNvSpPr/>
          <p:nvPr/>
        </p:nvSpPr>
        <p:spPr>
          <a:xfrm>
            <a:off x="2472837"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8" name="Oval 28"/>
          <p:cNvSpPr/>
          <p:nvPr/>
        </p:nvSpPr>
        <p:spPr>
          <a:xfrm>
            <a:off x="4340109"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V1.0.0.0</a:t>
            </a:r>
          </a:p>
        </p:txBody>
      </p:sp>
      <p:sp>
        <p:nvSpPr>
          <p:cNvPr id="99"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00"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useBgFill="1">
        <p:nvSpPr>
          <p:cNvPr id="101" name="Rectangle 100"/>
          <p:cNvSpPr/>
          <p:nvPr/>
        </p:nvSpPr>
        <p:spPr bwMode="auto">
          <a:xfrm>
            <a:off x="155121" y="6705600"/>
            <a:ext cx="12188825" cy="5551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5" name="Oval 28"/>
          <p:cNvSpPr/>
          <p:nvPr/>
        </p:nvSpPr>
        <p:spPr>
          <a:xfrm>
            <a:off x="6680959"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6" name="Oval 28"/>
          <p:cNvSpPr/>
          <p:nvPr/>
        </p:nvSpPr>
        <p:spPr>
          <a:xfrm>
            <a:off x="8512505" y="1946849"/>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7"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8" name="Oval 28"/>
          <p:cNvSpPr/>
          <p:nvPr/>
        </p:nvSpPr>
        <p:spPr>
          <a:xfrm>
            <a:off x="6681866" y="1957113"/>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9" name="Oval 28"/>
          <p:cNvSpPr/>
          <p:nvPr/>
        </p:nvSpPr>
        <p:spPr>
          <a:xfrm>
            <a:off x="8511983"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0" name="Oval 28"/>
          <p:cNvSpPr/>
          <p:nvPr/>
        </p:nvSpPr>
        <p:spPr>
          <a:xfrm>
            <a:off x="6676906" y="3782144"/>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1" name="Oval 28"/>
          <p:cNvSpPr/>
          <p:nvPr/>
        </p:nvSpPr>
        <p:spPr>
          <a:xfrm>
            <a:off x="8505258" y="3780371"/>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2" name="Oval 28"/>
          <p:cNvSpPr/>
          <p:nvPr/>
        </p:nvSpPr>
        <p:spPr>
          <a:xfrm>
            <a:off x="10338086" y="3777765"/>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3" name="Oval 28"/>
          <p:cNvSpPr/>
          <p:nvPr/>
        </p:nvSpPr>
        <p:spPr>
          <a:xfrm>
            <a:off x="4401318"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V2.0.0.0</a:t>
            </a:r>
            <a:endParaRPr lang="en-US" dirty="0">
              <a:gradFill>
                <a:gsLst>
                  <a:gs pos="1250">
                    <a:schemeClr val="tx1"/>
                  </a:gs>
                  <a:gs pos="100000">
                    <a:schemeClr val="tx1"/>
                  </a:gs>
                </a:gsLst>
                <a:lin ang="5400000" scaled="0"/>
              </a:gradFill>
            </a:endParaRPr>
          </a:p>
        </p:txBody>
      </p:sp>
      <p:sp>
        <p:nvSpPr>
          <p:cNvPr id="114" name="Oval 28"/>
          <p:cNvSpPr/>
          <p:nvPr/>
        </p:nvSpPr>
        <p:spPr>
          <a:xfrm>
            <a:off x="6676906" y="378689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5" name="Oval 28"/>
          <p:cNvSpPr/>
          <p:nvPr/>
        </p:nvSpPr>
        <p:spPr>
          <a:xfrm>
            <a:off x="8505258" y="378689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6" name="Oval 28"/>
          <p:cNvSpPr/>
          <p:nvPr/>
        </p:nvSpPr>
        <p:spPr>
          <a:xfrm>
            <a:off x="10338086" y="378428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7" name="Oval 28"/>
          <p:cNvSpPr/>
          <p:nvPr/>
        </p:nvSpPr>
        <p:spPr>
          <a:xfrm>
            <a:off x="4403913" y="3732396"/>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V3.0.0.0</a:t>
            </a:r>
            <a:endParaRPr lang="en-US" dirty="0">
              <a:gradFill>
                <a:gsLst>
                  <a:gs pos="1250">
                    <a:schemeClr val="tx1"/>
                  </a:gs>
                  <a:gs pos="100000">
                    <a:schemeClr val="tx1"/>
                  </a:gs>
                </a:gsLst>
                <a:lin ang="5400000" scaled="0"/>
              </a:gradFill>
            </a:endParaRPr>
          </a:p>
        </p:txBody>
      </p:sp>
      <p:sp>
        <p:nvSpPr>
          <p:cNvPr id="118" name="Oval 28"/>
          <p:cNvSpPr/>
          <p:nvPr/>
        </p:nvSpPr>
        <p:spPr>
          <a:xfrm>
            <a:off x="2453202"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7" name="Oval 28"/>
          <p:cNvSpPr/>
          <p:nvPr/>
        </p:nvSpPr>
        <p:spPr>
          <a:xfrm>
            <a:off x="10341794" y="195534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48" name="Oval 28"/>
          <p:cNvSpPr/>
          <p:nvPr/>
        </p:nvSpPr>
        <p:spPr>
          <a:xfrm>
            <a:off x="10330435" y="195194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9" name="Oval 28"/>
          <p:cNvSpPr/>
          <p:nvPr/>
        </p:nvSpPr>
        <p:spPr>
          <a:xfrm>
            <a:off x="10333686"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88" name="Oval 28"/>
          <p:cNvSpPr/>
          <p:nvPr/>
        </p:nvSpPr>
        <p:spPr>
          <a:xfrm>
            <a:off x="8508966" y="5656380"/>
            <a:ext cx="1758584" cy="9496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7" name="Oval 28"/>
          <p:cNvSpPr/>
          <p:nvPr/>
        </p:nvSpPr>
        <p:spPr>
          <a:xfrm>
            <a:off x="6680959" y="5656379"/>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19" name="Oval 28"/>
          <p:cNvSpPr/>
          <p:nvPr/>
        </p:nvSpPr>
        <p:spPr>
          <a:xfrm>
            <a:off x="6705021" y="5663221"/>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20" name="Oval 28"/>
          <p:cNvSpPr/>
          <p:nvPr/>
        </p:nvSpPr>
        <p:spPr>
          <a:xfrm>
            <a:off x="8533028" y="566322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0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500" fill="hold"/>
                                        <p:tgtEl>
                                          <p:spTgt spid="104"/>
                                        </p:tgtEl>
                                        <p:attrNameLst>
                                          <p:attrName>ppt_x</p:attrName>
                                        </p:attrNameLst>
                                      </p:cBhvr>
                                      <p:tavLst>
                                        <p:tav tm="0">
                                          <p:val>
                                            <p:strVal val="#ppt_x"/>
                                          </p:val>
                                        </p:tav>
                                        <p:tav tm="100000">
                                          <p:val>
                                            <p:strVal val="#ppt_x"/>
                                          </p:val>
                                        </p:tav>
                                      </p:tavLst>
                                    </p:anim>
                                    <p:anim calcmode="lin" valueType="num">
                                      <p:cBhvr additive="base">
                                        <p:cTn id="2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500" fill="hold"/>
                                        <p:tgtEl>
                                          <p:spTgt spid="105"/>
                                        </p:tgtEl>
                                        <p:attrNameLst>
                                          <p:attrName>ppt_x</p:attrName>
                                        </p:attrNameLst>
                                      </p:cBhvr>
                                      <p:tavLst>
                                        <p:tav tm="0">
                                          <p:val>
                                            <p:strVal val="#ppt_x"/>
                                          </p:val>
                                        </p:tav>
                                        <p:tav tm="100000">
                                          <p:val>
                                            <p:strVal val="#ppt_x"/>
                                          </p:val>
                                        </p:tav>
                                      </p:tavLst>
                                    </p:anim>
                                    <p:anim calcmode="lin" valueType="num">
                                      <p:cBhvr additive="base">
                                        <p:cTn id="30" dur="500" fill="hold"/>
                                        <p:tgtEl>
                                          <p:spTgt spid="1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500" fill="hold"/>
                                        <p:tgtEl>
                                          <p:spTgt spid="109"/>
                                        </p:tgtEl>
                                        <p:attrNameLst>
                                          <p:attrName>ppt_x</p:attrName>
                                        </p:attrNameLst>
                                      </p:cBhvr>
                                      <p:tavLst>
                                        <p:tav tm="0">
                                          <p:val>
                                            <p:strVal val="#ppt_x"/>
                                          </p:val>
                                        </p:tav>
                                        <p:tav tm="100000">
                                          <p:val>
                                            <p:strVal val="#ppt_x"/>
                                          </p:val>
                                        </p:tav>
                                      </p:tavLst>
                                    </p:anim>
                                    <p:anim calcmode="lin" valueType="num">
                                      <p:cBhvr additive="base">
                                        <p:cTn id="46" dur="500" fill="hold"/>
                                        <p:tgtEl>
                                          <p:spTgt spid="10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 calcmode="lin" valueType="num">
                                      <p:cBhvr additive="base">
                                        <p:cTn id="65" dur="500" fill="hold"/>
                                        <p:tgtEl>
                                          <p:spTgt spid="111"/>
                                        </p:tgtEl>
                                        <p:attrNameLst>
                                          <p:attrName>ppt_x</p:attrName>
                                        </p:attrNameLst>
                                      </p:cBhvr>
                                      <p:tavLst>
                                        <p:tav tm="0">
                                          <p:val>
                                            <p:strVal val="#ppt_x"/>
                                          </p:val>
                                        </p:tav>
                                        <p:tav tm="100000">
                                          <p:val>
                                            <p:strVal val="#ppt_x"/>
                                          </p:val>
                                        </p:tav>
                                      </p:tavLst>
                                    </p:anim>
                                    <p:anim calcmode="lin" valueType="num">
                                      <p:cBhvr additive="base">
                                        <p:cTn id="66" dur="500" fill="hold"/>
                                        <p:tgtEl>
                                          <p:spTgt spid="1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 calcmode="lin" valueType="num">
                                      <p:cBhvr additive="base">
                                        <p:cTn id="69" dur="500" fill="hold"/>
                                        <p:tgtEl>
                                          <p:spTgt spid="112"/>
                                        </p:tgtEl>
                                        <p:attrNameLst>
                                          <p:attrName>ppt_x</p:attrName>
                                        </p:attrNameLst>
                                      </p:cBhvr>
                                      <p:tavLst>
                                        <p:tav tm="0">
                                          <p:val>
                                            <p:strVal val="#ppt_x"/>
                                          </p:val>
                                        </p:tav>
                                        <p:tav tm="100000">
                                          <p:val>
                                            <p:strVal val="#ppt_x"/>
                                          </p:val>
                                        </p:tav>
                                      </p:tavLst>
                                    </p:anim>
                                    <p:anim calcmode="lin" valueType="num">
                                      <p:cBhvr additive="base">
                                        <p:cTn id="70" dur="500" fill="hold"/>
                                        <p:tgtEl>
                                          <p:spTgt spid="1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ppt_x"/>
                                          </p:val>
                                        </p:tav>
                                        <p:tav tm="100000">
                                          <p:val>
                                            <p:strVal val="#ppt_x"/>
                                          </p:val>
                                        </p:tav>
                                      </p:tavLst>
                                    </p:anim>
                                    <p:anim calcmode="lin" valueType="num">
                                      <p:cBhvr additive="base">
                                        <p:cTn id="8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ppt_x"/>
                                          </p:val>
                                        </p:tav>
                                        <p:tav tm="100000">
                                          <p:val>
                                            <p:strVal val="#ppt_x"/>
                                          </p:val>
                                        </p:tav>
                                      </p:tavLst>
                                    </p:anim>
                                    <p:anim calcmode="lin" valueType="num">
                                      <p:cBhvr additive="base">
                                        <p:cTn id="86" dur="500" fill="hold"/>
                                        <p:tgtEl>
                                          <p:spTgt spid="1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fill="hold"/>
                                        <p:tgtEl>
                                          <p:spTgt spid="116"/>
                                        </p:tgtEl>
                                        <p:attrNameLst>
                                          <p:attrName>ppt_x</p:attrName>
                                        </p:attrNameLst>
                                      </p:cBhvr>
                                      <p:tavLst>
                                        <p:tav tm="0">
                                          <p:val>
                                            <p:strVal val="#ppt_x"/>
                                          </p:val>
                                        </p:tav>
                                        <p:tav tm="100000">
                                          <p:val>
                                            <p:strVal val="#ppt_x"/>
                                          </p:val>
                                        </p:tav>
                                      </p:tavLst>
                                    </p:anim>
                                    <p:anim calcmode="lin" valueType="num">
                                      <p:cBhvr additive="base">
                                        <p:cTn id="90" dur="500" fill="hold"/>
                                        <p:tgtEl>
                                          <p:spTgt spid="1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anim calcmode="lin" valueType="num">
                                      <p:cBhvr additive="base">
                                        <p:cTn id="99" dur="500" fill="hold"/>
                                        <p:tgtEl>
                                          <p:spTgt spid="118"/>
                                        </p:tgtEl>
                                        <p:attrNameLst>
                                          <p:attrName>ppt_x</p:attrName>
                                        </p:attrNameLst>
                                      </p:cBhvr>
                                      <p:tavLst>
                                        <p:tav tm="0">
                                          <p:val>
                                            <p:strVal val="#ppt_x"/>
                                          </p:val>
                                        </p:tav>
                                        <p:tav tm="100000">
                                          <p:val>
                                            <p:strVal val="#ppt_x"/>
                                          </p:val>
                                        </p:tav>
                                      </p:tavLst>
                                    </p:anim>
                                    <p:anim calcmode="lin" valueType="num">
                                      <p:cBhvr additive="base">
                                        <p:cTn id="10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9"/>
                                        </p:tgtEl>
                                        <p:attrNameLst>
                                          <p:attrName>style.visibility</p:attrName>
                                        </p:attrNameLst>
                                      </p:cBhvr>
                                      <p:to>
                                        <p:strVal val="visible"/>
                                      </p:to>
                                    </p:set>
                                    <p:anim calcmode="lin" valueType="num">
                                      <p:cBhvr additive="base">
                                        <p:cTn id="105" dur="500" fill="hold"/>
                                        <p:tgtEl>
                                          <p:spTgt spid="119"/>
                                        </p:tgtEl>
                                        <p:attrNameLst>
                                          <p:attrName>ppt_x</p:attrName>
                                        </p:attrNameLst>
                                      </p:cBhvr>
                                      <p:tavLst>
                                        <p:tav tm="0">
                                          <p:val>
                                            <p:strVal val="#ppt_x"/>
                                          </p:val>
                                        </p:tav>
                                        <p:tav tm="100000">
                                          <p:val>
                                            <p:strVal val="#ppt_x"/>
                                          </p:val>
                                        </p:tav>
                                      </p:tavLst>
                                    </p:anim>
                                    <p:anim calcmode="lin" valueType="num">
                                      <p:cBhvr additive="base">
                                        <p:cTn id="106" dur="500" fill="hold"/>
                                        <p:tgtEl>
                                          <p:spTgt spid="11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 calcmode="lin" valueType="num">
                                      <p:cBhvr additive="base">
                                        <p:cTn id="109" dur="500" fill="hold"/>
                                        <p:tgtEl>
                                          <p:spTgt spid="120"/>
                                        </p:tgtEl>
                                        <p:attrNameLst>
                                          <p:attrName>ppt_x</p:attrName>
                                        </p:attrNameLst>
                                      </p:cBhvr>
                                      <p:tavLst>
                                        <p:tav tm="0">
                                          <p:val>
                                            <p:strVal val="#ppt_x"/>
                                          </p:val>
                                        </p:tav>
                                        <p:tav tm="100000">
                                          <p:val>
                                            <p:strVal val="#ppt_x"/>
                                          </p:val>
                                        </p:tav>
                                      </p:tavLst>
                                    </p:anim>
                                    <p:anim calcmode="lin" valueType="num">
                                      <p:cBhvr additive="base">
                                        <p:cTn id="11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48" grpId="0" animBg="1"/>
      <p:bldP spid="49" grpId="0" animBg="1"/>
      <p:bldP spid="119" grpId="0" animBg="1"/>
      <p:bldP spid="1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525922" y="3624385"/>
            <a:ext cx="3589104" cy="2229916"/>
          </a:xfrm>
          <a:prstGeom prst="rect">
            <a:avLst/>
          </a:prstGeom>
          <a:noFill/>
          <a:ln>
            <a:noFill/>
          </a:ln>
        </p:spPr>
      </p:pic>
      <p:grpSp>
        <p:nvGrpSpPr>
          <p:cNvPr id="37" name="Group 36"/>
          <p:cNvGrpSpPr/>
          <p:nvPr/>
        </p:nvGrpSpPr>
        <p:grpSpPr>
          <a:xfrm>
            <a:off x="304887" y="1203718"/>
            <a:ext cx="1754371" cy="2183300"/>
            <a:chOff x="8215764" y="2164438"/>
            <a:chExt cx="1719680" cy="1947553"/>
          </a:xfrm>
        </p:grpSpPr>
        <p:sp>
          <p:nvSpPr>
            <p:cNvPr id="38" name="Rectangle 37"/>
            <p:cNvSpPr/>
            <p:nvPr/>
          </p:nvSpPr>
          <p:spPr bwMode="auto">
            <a:xfrm>
              <a:off x="8215764" y="2164438"/>
              <a:ext cx="1719680" cy="1947553"/>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Marketplace</a:t>
              </a:r>
            </a:p>
          </p:txBody>
        </p:sp>
        <p:pic>
          <p:nvPicPr>
            <p:cNvPr id="40" name="Picture 3" descr="\\tk2offfsm03\FileShares\IPOAWSFS101\SharedFolders\OODESIGN\PROJECTS\O15\O15_REDESIGN\WORKING_FILES\10_10_11\Screens\To Becca\Add-ins_V24.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42920" y="2639412"/>
              <a:ext cx="865370" cy="1341140"/>
            </a:xfrm>
            <a:prstGeom prst="rect">
              <a:avLst/>
            </a:prstGeom>
            <a:solidFill>
              <a:schemeClr val="bg1">
                <a:lumMod val="95000"/>
              </a:schemeClr>
            </a:solidFill>
            <a:ln>
              <a:noFill/>
            </a:ln>
            <a:extLst/>
          </p:spPr>
        </p:pic>
      </p:grpSp>
      <p:sp>
        <p:nvSpPr>
          <p:cNvPr id="41" name="Title 1"/>
          <p:cNvSpPr>
            <a:spLocks noGrp="1"/>
          </p:cNvSpPr>
          <p:nvPr>
            <p:ph type="title"/>
          </p:nvPr>
        </p:nvSpPr>
        <p:spPr>
          <a:xfrm>
            <a:off x="268215" y="275913"/>
            <a:ext cx="11601993" cy="777971"/>
          </a:xfrm>
        </p:spPr>
        <p:txBody>
          <a:bodyPr/>
          <a:lstStyle/>
          <a:p>
            <a:r>
              <a:rPr lang="en-US" dirty="0" smtClean="0"/>
              <a:t>SP Add-in upgrade process</a:t>
            </a:r>
            <a:endParaRPr lang="en-US" dirty="0"/>
          </a:p>
        </p:txBody>
      </p:sp>
      <p:grpSp>
        <p:nvGrpSpPr>
          <p:cNvPr id="42" name="Group 41"/>
          <p:cNvGrpSpPr/>
          <p:nvPr/>
        </p:nvGrpSpPr>
        <p:grpSpPr>
          <a:xfrm>
            <a:off x="7686097" y="2165810"/>
            <a:ext cx="4466759" cy="3841179"/>
            <a:chOff x="4724610" y="1693700"/>
            <a:chExt cx="3284680" cy="3766738"/>
          </a:xfrm>
        </p:grpSpPr>
        <p:sp>
          <p:nvSpPr>
            <p:cNvPr id="48" name="Rectangle 47"/>
            <p:cNvSpPr/>
            <p:nvPr/>
          </p:nvSpPr>
          <p:spPr>
            <a:xfrm>
              <a:off x="4724610" y="3054331"/>
              <a:ext cx="1073207" cy="888259"/>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Parent site</a:t>
              </a:r>
            </a:p>
          </p:txBody>
        </p:sp>
        <p:sp>
          <p:nvSpPr>
            <p:cNvPr id="49" name="Rectangle 48"/>
            <p:cNvSpPr/>
            <p:nvPr/>
          </p:nvSpPr>
          <p:spPr>
            <a:xfrm>
              <a:off x="6436147" y="2653193"/>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A</a:t>
              </a:r>
            </a:p>
          </p:txBody>
        </p:sp>
        <p:sp>
          <p:nvSpPr>
            <p:cNvPr id="50" name="Rectangle 49"/>
            <p:cNvSpPr/>
            <p:nvPr/>
          </p:nvSpPr>
          <p:spPr>
            <a:xfrm>
              <a:off x="6436147" y="3612686"/>
              <a:ext cx="1573143"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B</a:t>
              </a:r>
            </a:p>
          </p:txBody>
        </p:sp>
        <p:sp>
          <p:nvSpPr>
            <p:cNvPr id="56" name="Rectangle 55"/>
            <p:cNvSpPr/>
            <p:nvPr/>
          </p:nvSpPr>
          <p:spPr>
            <a:xfrm>
              <a:off x="6436147" y="4572179"/>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C</a:t>
              </a:r>
            </a:p>
          </p:txBody>
        </p:sp>
        <p:sp>
          <p:nvSpPr>
            <p:cNvPr id="57" name="Rectangle 56"/>
            <p:cNvSpPr/>
            <p:nvPr/>
          </p:nvSpPr>
          <p:spPr>
            <a:xfrm>
              <a:off x="6626294" y="1693700"/>
              <a:ext cx="1382995" cy="8882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rPr>
                <a:t>V1.0.0.0</a:t>
              </a:r>
            </a:p>
          </p:txBody>
        </p:sp>
        <p:cxnSp>
          <p:nvCxnSpPr>
            <p:cNvPr id="58" name="Straight Connector 57"/>
            <p:cNvCxnSpPr>
              <a:stCxn id="48" idx="3"/>
              <a:endCxn id="97" idx="1"/>
            </p:cNvCxnSpPr>
            <p:nvPr/>
          </p:nvCxnSpPr>
          <p:spPr>
            <a:xfrm flipV="1">
              <a:off x="5797817" y="2141207"/>
              <a:ext cx="638330" cy="13572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3"/>
              <a:endCxn id="49" idx="1"/>
            </p:cNvCxnSpPr>
            <p:nvPr/>
          </p:nvCxnSpPr>
          <p:spPr>
            <a:xfrm flipV="1">
              <a:off x="5797817" y="3097323"/>
              <a:ext cx="638330" cy="4011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3"/>
              <a:endCxn id="50" idx="1"/>
            </p:cNvCxnSpPr>
            <p:nvPr/>
          </p:nvCxnSpPr>
          <p:spPr>
            <a:xfrm>
              <a:off x="5797817" y="3498461"/>
              <a:ext cx="638330" cy="5583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8" idx="3"/>
              <a:endCxn id="56" idx="1"/>
            </p:cNvCxnSpPr>
            <p:nvPr/>
          </p:nvCxnSpPr>
          <p:spPr>
            <a:xfrm>
              <a:off x="5797817" y="3498461"/>
              <a:ext cx="638330" cy="151784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2178076" y="1203717"/>
            <a:ext cx="2434490" cy="110136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smtClean="0">
                <a:gradFill>
                  <a:gsLst>
                    <a:gs pos="4000">
                      <a:schemeClr val="tx1"/>
                    </a:gs>
                    <a:gs pos="100000">
                      <a:schemeClr val="tx1"/>
                    </a:gs>
                  </a:gsLst>
                  <a:lin ang="5400000" scaled="0"/>
                </a:gradFill>
              </a:rPr>
              <a:t>Add-in</a:t>
            </a:r>
            <a:r>
              <a:rPr lang="en-US" sz="2856" dirty="0">
                <a:gradFill>
                  <a:gsLst>
                    <a:gs pos="4000">
                      <a:schemeClr val="tx1"/>
                    </a:gs>
                    <a:gs pos="100000">
                      <a:schemeClr val="tx1"/>
                    </a:gs>
                  </a:gsLst>
                  <a:lin ang="5400000" scaled="0"/>
                </a:gradFill>
              </a:rPr>
              <a:t/>
            </a:r>
            <a:br>
              <a:rPr lang="en-US" sz="2856" dirty="0">
                <a:gradFill>
                  <a:gsLst>
                    <a:gs pos="4000">
                      <a:schemeClr val="tx1"/>
                    </a:gs>
                    <a:gs pos="100000">
                      <a:schemeClr val="tx1"/>
                    </a:gs>
                  </a:gsLst>
                  <a:lin ang="5400000" scaled="0"/>
                </a:gradFill>
              </a:rPr>
            </a:br>
            <a:r>
              <a:rPr lang="en-US" sz="1836" dirty="0">
                <a:gradFill>
                  <a:gsLst>
                    <a:gs pos="4000">
                      <a:schemeClr val="tx1"/>
                    </a:gs>
                    <a:gs pos="100000">
                      <a:schemeClr val="tx1"/>
                    </a:gs>
                  </a:gsLst>
                  <a:lin ang="5400000" scaled="0"/>
                </a:gradFill>
                <a:latin typeface="+mn-lt"/>
              </a:rPr>
              <a:t>1.0.0.0</a:t>
            </a:r>
            <a:endParaRPr lang="en-US" sz="2856" dirty="0">
              <a:gradFill>
                <a:gsLst>
                  <a:gs pos="4000">
                    <a:schemeClr val="tx1"/>
                  </a:gs>
                  <a:gs pos="100000">
                    <a:schemeClr val="tx1"/>
                  </a:gs>
                </a:gsLst>
                <a:lin ang="5400000" scaled="0"/>
              </a:gradFill>
              <a:latin typeface="+mn-lt"/>
            </a:endParaRPr>
          </a:p>
        </p:txBody>
      </p:sp>
      <p:grpSp>
        <p:nvGrpSpPr>
          <p:cNvPr id="63" name="Group 19"/>
          <p:cNvGrpSpPr>
            <a:grpSpLocks noChangeAspect="1"/>
          </p:cNvGrpSpPr>
          <p:nvPr/>
        </p:nvGrpSpPr>
        <p:grpSpPr bwMode="auto">
          <a:xfrm flipH="1">
            <a:off x="315135" y="3505218"/>
            <a:ext cx="1848209" cy="3294724"/>
            <a:chOff x="3792" y="2554"/>
            <a:chExt cx="888" cy="1583"/>
          </a:xfrm>
        </p:grpSpPr>
        <p:sp>
          <p:nvSpPr>
            <p:cNvPr id="64" name="Freeform 20"/>
            <p:cNvSpPr>
              <a:spLocks/>
            </p:cNvSpPr>
            <p:nvPr/>
          </p:nvSpPr>
          <p:spPr bwMode="auto">
            <a:xfrm>
              <a:off x="4295" y="2698"/>
              <a:ext cx="265" cy="54"/>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Rectangle 21"/>
            <p:cNvSpPr>
              <a:spLocks noChangeArrowheads="1"/>
            </p:cNvSpPr>
            <p:nvPr/>
          </p:nvSpPr>
          <p:spPr bwMode="auto">
            <a:xfrm>
              <a:off x="4282" y="3425"/>
              <a:ext cx="291" cy="9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Rectangle 22"/>
            <p:cNvSpPr>
              <a:spLocks noChangeArrowheads="1"/>
            </p:cNvSpPr>
            <p:nvPr/>
          </p:nvSpPr>
          <p:spPr bwMode="auto">
            <a:xfrm>
              <a:off x="4282" y="3425"/>
              <a:ext cx="75"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23"/>
            <p:cNvSpPr>
              <a:spLocks/>
            </p:cNvSpPr>
            <p:nvPr/>
          </p:nvSpPr>
          <p:spPr bwMode="auto">
            <a:xfrm>
              <a:off x="4183"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24"/>
            <p:cNvSpPr>
              <a:spLocks noChangeArrowheads="1"/>
            </p:cNvSpPr>
            <p:nvPr/>
          </p:nvSpPr>
          <p:spPr bwMode="auto">
            <a:xfrm>
              <a:off x="4499" y="3425"/>
              <a:ext cx="74"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Freeform 25"/>
            <p:cNvSpPr>
              <a:spLocks/>
            </p:cNvSpPr>
            <p:nvPr/>
          </p:nvSpPr>
          <p:spPr bwMode="auto">
            <a:xfrm>
              <a:off x="4399"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Freeform 26"/>
            <p:cNvSpPr>
              <a:spLocks/>
            </p:cNvSpPr>
            <p:nvPr/>
          </p:nvSpPr>
          <p:spPr bwMode="auto">
            <a:xfrm>
              <a:off x="4175" y="2903"/>
              <a:ext cx="505" cy="522"/>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27"/>
            <p:cNvSpPr>
              <a:spLocks/>
            </p:cNvSpPr>
            <p:nvPr/>
          </p:nvSpPr>
          <p:spPr bwMode="auto">
            <a:xfrm>
              <a:off x="4088" y="3100"/>
              <a:ext cx="180" cy="26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Rectangle 28"/>
            <p:cNvSpPr>
              <a:spLocks noChangeArrowheads="1"/>
            </p:cNvSpPr>
            <p:nvPr/>
          </p:nvSpPr>
          <p:spPr bwMode="auto">
            <a:xfrm>
              <a:off x="4588" y="3100"/>
              <a:ext cx="78" cy="46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Freeform 29"/>
            <p:cNvSpPr>
              <a:spLocks/>
            </p:cNvSpPr>
            <p:nvPr/>
          </p:nvSpPr>
          <p:spPr bwMode="auto">
            <a:xfrm>
              <a:off x="4588" y="3487"/>
              <a:ext cx="78" cy="156"/>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30"/>
            <p:cNvSpPr>
              <a:spLocks/>
            </p:cNvSpPr>
            <p:nvPr/>
          </p:nvSpPr>
          <p:spPr bwMode="auto">
            <a:xfrm>
              <a:off x="4010" y="3289"/>
              <a:ext cx="158" cy="80"/>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Rectangle 31"/>
            <p:cNvSpPr>
              <a:spLocks noChangeArrowheads="1"/>
            </p:cNvSpPr>
            <p:nvPr/>
          </p:nvSpPr>
          <p:spPr bwMode="auto">
            <a:xfrm>
              <a:off x="4588" y="3467"/>
              <a:ext cx="79" cy="4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Rectangle 32"/>
            <p:cNvSpPr>
              <a:spLocks noChangeArrowheads="1"/>
            </p:cNvSpPr>
            <p:nvPr/>
          </p:nvSpPr>
          <p:spPr bwMode="auto">
            <a:xfrm>
              <a:off x="3887" y="3253"/>
              <a:ext cx="34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33"/>
            <p:cNvSpPr>
              <a:spLocks/>
            </p:cNvSpPr>
            <p:nvPr/>
          </p:nvSpPr>
          <p:spPr bwMode="auto">
            <a:xfrm>
              <a:off x="3792" y="3079"/>
              <a:ext cx="362" cy="174"/>
            </a:xfrm>
            <a:custGeom>
              <a:avLst/>
              <a:gdLst>
                <a:gd name="T0" fmla="*/ 267 w 362"/>
                <a:gd name="T1" fmla="*/ 0 h 174"/>
                <a:gd name="T2" fmla="*/ 0 w 362"/>
                <a:gd name="T3" fmla="*/ 0 h 174"/>
                <a:gd name="T4" fmla="*/ 95 w 362"/>
                <a:gd name="T5" fmla="*/ 174 h 174"/>
                <a:gd name="T6" fmla="*/ 362 w 362"/>
                <a:gd name="T7" fmla="*/ 174 h 174"/>
                <a:gd name="T8" fmla="*/ 267 w 362"/>
                <a:gd name="T9" fmla="*/ 0 h 174"/>
              </a:gdLst>
              <a:ahLst/>
              <a:cxnLst>
                <a:cxn ang="0">
                  <a:pos x="T0" y="T1"/>
                </a:cxn>
                <a:cxn ang="0">
                  <a:pos x="T2" y="T3"/>
                </a:cxn>
                <a:cxn ang="0">
                  <a:pos x="T4" y="T5"/>
                </a:cxn>
                <a:cxn ang="0">
                  <a:pos x="T6" y="T7"/>
                </a:cxn>
                <a:cxn ang="0">
                  <a:pos x="T8" y="T9"/>
                </a:cxn>
              </a:cxnLst>
              <a:rect l="0" t="0" r="r" b="b"/>
              <a:pathLst>
                <a:path w="362" h="174">
                  <a:moveTo>
                    <a:pt x="267" y="0"/>
                  </a:moveTo>
                  <a:lnTo>
                    <a:pt x="0" y="0"/>
                  </a:lnTo>
                  <a:lnTo>
                    <a:pt x="95" y="174"/>
                  </a:lnTo>
                  <a:lnTo>
                    <a:pt x="362" y="174"/>
                  </a:lnTo>
                  <a:lnTo>
                    <a:pt x="2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34"/>
            <p:cNvSpPr>
              <a:spLocks noChangeArrowheads="1"/>
            </p:cNvSpPr>
            <p:nvPr/>
          </p:nvSpPr>
          <p:spPr bwMode="auto">
            <a:xfrm>
              <a:off x="4154" y="3253"/>
              <a:ext cx="79"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Freeform 35"/>
            <p:cNvSpPr>
              <a:spLocks/>
            </p:cNvSpPr>
            <p:nvPr/>
          </p:nvSpPr>
          <p:spPr bwMode="auto">
            <a:xfrm>
              <a:off x="4382" y="2796"/>
              <a:ext cx="91" cy="152"/>
            </a:xfrm>
            <a:custGeom>
              <a:avLst/>
              <a:gdLst>
                <a:gd name="T0" fmla="*/ 46 w 91"/>
                <a:gd name="T1" fmla="*/ 152 h 152"/>
                <a:gd name="T2" fmla="*/ 0 w 91"/>
                <a:gd name="T3" fmla="*/ 107 h 152"/>
                <a:gd name="T4" fmla="*/ 0 w 91"/>
                <a:gd name="T5" fmla="*/ 0 h 152"/>
                <a:gd name="T6" fmla="*/ 91 w 91"/>
                <a:gd name="T7" fmla="*/ 0 h 152"/>
                <a:gd name="T8" fmla="*/ 91 w 91"/>
                <a:gd name="T9" fmla="*/ 107 h 152"/>
                <a:gd name="T10" fmla="*/ 46 w 91"/>
                <a:gd name="T11" fmla="*/ 152 h 152"/>
              </a:gdLst>
              <a:ahLst/>
              <a:cxnLst>
                <a:cxn ang="0">
                  <a:pos x="T0" y="T1"/>
                </a:cxn>
                <a:cxn ang="0">
                  <a:pos x="T2" y="T3"/>
                </a:cxn>
                <a:cxn ang="0">
                  <a:pos x="T4" y="T5"/>
                </a:cxn>
                <a:cxn ang="0">
                  <a:pos x="T6" y="T7"/>
                </a:cxn>
                <a:cxn ang="0">
                  <a:pos x="T8" y="T9"/>
                </a:cxn>
                <a:cxn ang="0">
                  <a:pos x="T10" y="T11"/>
                </a:cxn>
              </a:cxnLst>
              <a:rect l="0" t="0" r="r" b="b"/>
              <a:pathLst>
                <a:path w="91" h="152">
                  <a:moveTo>
                    <a:pt x="46" y="152"/>
                  </a:moveTo>
                  <a:lnTo>
                    <a:pt x="0" y="107"/>
                  </a:lnTo>
                  <a:lnTo>
                    <a:pt x="0" y="0"/>
                  </a:lnTo>
                  <a:lnTo>
                    <a:pt x="91" y="0"/>
                  </a:lnTo>
                  <a:lnTo>
                    <a:pt x="91" y="107"/>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36"/>
            <p:cNvSpPr>
              <a:spLocks/>
            </p:cNvSpPr>
            <p:nvPr/>
          </p:nvSpPr>
          <p:spPr bwMode="auto">
            <a:xfrm>
              <a:off x="4382" y="2796"/>
              <a:ext cx="91" cy="81"/>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37"/>
            <p:cNvSpPr>
              <a:spLocks/>
            </p:cNvSpPr>
            <p:nvPr/>
          </p:nvSpPr>
          <p:spPr bwMode="auto">
            <a:xfrm>
              <a:off x="4319" y="2554"/>
              <a:ext cx="218" cy="149"/>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Freeform 38"/>
            <p:cNvSpPr>
              <a:spLocks/>
            </p:cNvSpPr>
            <p:nvPr/>
          </p:nvSpPr>
          <p:spPr bwMode="auto">
            <a:xfrm>
              <a:off x="4319" y="2654"/>
              <a:ext cx="218" cy="20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39"/>
            <p:cNvSpPr>
              <a:spLocks noChangeArrowheads="1"/>
            </p:cNvSpPr>
            <p:nvPr/>
          </p:nvSpPr>
          <p:spPr bwMode="auto">
            <a:xfrm>
              <a:off x="4588"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Rectangle 40"/>
            <p:cNvSpPr>
              <a:spLocks noChangeArrowheads="1"/>
            </p:cNvSpPr>
            <p:nvPr/>
          </p:nvSpPr>
          <p:spPr bwMode="auto">
            <a:xfrm>
              <a:off x="4190"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5" name="Group 84"/>
          <p:cNvGrpSpPr/>
          <p:nvPr/>
        </p:nvGrpSpPr>
        <p:grpSpPr>
          <a:xfrm>
            <a:off x="2525922" y="5854301"/>
            <a:ext cx="3589104" cy="652815"/>
            <a:chOff x="2128161" y="6049480"/>
            <a:chExt cx="4066458" cy="640073"/>
          </a:xfrm>
        </p:grpSpPr>
        <p:sp>
          <p:nvSpPr>
            <p:cNvPr id="86" name="Rectangle 85"/>
            <p:cNvSpPr/>
            <p:nvPr/>
          </p:nvSpPr>
          <p:spPr>
            <a:xfrm>
              <a:off x="2128161" y="6049480"/>
              <a:ext cx="4066458" cy="6400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32468"/>
              <a:r>
                <a:rPr lang="en-US" sz="2244" dirty="0">
                  <a:gradFill>
                    <a:gsLst>
                      <a:gs pos="1250">
                        <a:schemeClr val="tx1"/>
                      </a:gs>
                      <a:gs pos="100000">
                        <a:schemeClr val="tx1"/>
                      </a:gs>
                    </a:gsLst>
                    <a:lin ang="5400000" scaled="0"/>
                  </a:gradFill>
                </a:rPr>
                <a:t>New version available</a:t>
              </a:r>
            </a:p>
          </p:txBody>
        </p:sp>
        <p:sp>
          <p:nvSpPr>
            <p:cNvPr id="87" name="5-Point Star 86"/>
            <p:cNvSpPr/>
            <p:nvPr/>
          </p:nvSpPr>
          <p:spPr bwMode="auto">
            <a:xfrm>
              <a:off x="2214558" y="6148322"/>
              <a:ext cx="574525" cy="442389"/>
            </a:xfrm>
            <a:prstGeom prst="star5">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2244" dirty="0"/>
            </a:p>
          </p:txBody>
        </p:sp>
      </p:grpSp>
      <p:sp>
        <p:nvSpPr>
          <p:cNvPr id="88" name="Freeform 11"/>
          <p:cNvSpPr>
            <a:spLocks noChangeAspect="1" noEditPoints="1"/>
          </p:cNvSpPr>
          <p:nvPr/>
        </p:nvSpPr>
        <p:spPr bwMode="auto">
          <a:xfrm>
            <a:off x="3325290" y="1337990"/>
            <a:ext cx="951653" cy="832821"/>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endParaRPr lang="en-US" sz="1873"/>
          </a:p>
        </p:txBody>
      </p:sp>
      <p:sp>
        <p:nvSpPr>
          <p:cNvPr id="89" name="Bent Arrow 88"/>
          <p:cNvSpPr/>
          <p:nvPr/>
        </p:nvSpPr>
        <p:spPr bwMode="auto">
          <a:xfrm rot="5400000">
            <a:off x="2197215" y="2376560"/>
            <a:ext cx="1004787" cy="1072525"/>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2178072" y="1206630"/>
            <a:ext cx="2434490" cy="1101363"/>
            <a:chOff x="2117877" y="1216726"/>
            <a:chExt cx="2386972" cy="1079866"/>
          </a:xfrm>
        </p:grpSpPr>
        <p:sp>
          <p:nvSpPr>
            <p:cNvPr id="91" name="TextBox 90"/>
            <p:cNvSpPr txBox="1"/>
            <p:nvPr/>
          </p:nvSpPr>
          <p:spPr>
            <a:xfrm>
              <a:off x="2117877" y="1216726"/>
              <a:ext cx="2386972" cy="1079866"/>
            </a:xfrm>
            <a:prstGeom prst="rect">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smtClean="0">
                  <a:gradFill>
                    <a:gsLst>
                      <a:gs pos="1250">
                        <a:schemeClr val="tx1"/>
                      </a:gs>
                      <a:gs pos="100000">
                        <a:schemeClr val="tx1"/>
                      </a:gs>
                    </a:gsLst>
                    <a:lin ang="5400000" scaled="0"/>
                  </a:gradFill>
                </a:rPr>
                <a:t>Add-in</a:t>
              </a:r>
              <a:r>
                <a:rPr lang="en-US" sz="2856" dirty="0">
                  <a:gradFill>
                    <a:gsLst>
                      <a:gs pos="1250">
                        <a:schemeClr val="tx1"/>
                      </a:gs>
                      <a:gs pos="100000">
                        <a:schemeClr val="tx1"/>
                      </a:gs>
                    </a:gsLst>
                    <a:lin ang="5400000" scaled="0"/>
                  </a:gradFill>
                </a:rPr>
                <a:t/>
              </a:r>
              <a:br>
                <a:rPr lang="en-US" sz="2856" dirty="0">
                  <a:gradFill>
                    <a:gsLst>
                      <a:gs pos="1250">
                        <a:schemeClr val="tx1"/>
                      </a:gs>
                      <a:gs pos="100000">
                        <a:schemeClr val="tx1"/>
                      </a:gs>
                    </a:gsLst>
                    <a:lin ang="5400000" scaled="0"/>
                  </a:gradFill>
                </a:rPr>
              </a:br>
              <a:r>
                <a:rPr lang="en-US" sz="1836" dirty="0">
                  <a:gradFill>
                    <a:gsLst>
                      <a:gs pos="1250">
                        <a:schemeClr val="tx1"/>
                      </a:gs>
                      <a:gs pos="100000">
                        <a:schemeClr val="tx1"/>
                      </a:gs>
                    </a:gsLst>
                    <a:lin ang="5400000" scaled="0"/>
                  </a:gradFill>
                  <a:latin typeface="+mn-lt"/>
                </a:rPr>
                <a:t>1.0.1.0</a:t>
              </a:r>
              <a:endParaRPr lang="en-US" sz="2856" dirty="0">
                <a:gradFill>
                  <a:gsLst>
                    <a:gs pos="1250">
                      <a:schemeClr val="tx1"/>
                    </a:gs>
                    <a:gs pos="100000">
                      <a:schemeClr val="tx1"/>
                    </a:gs>
                  </a:gsLst>
                  <a:lin ang="5400000" scaled="0"/>
                </a:gradFill>
                <a:latin typeface="+mn-lt"/>
              </a:endParaRPr>
            </a:p>
          </p:txBody>
        </p:sp>
        <p:sp>
          <p:nvSpPr>
            <p:cNvPr id="92" name="Freeform 11"/>
            <p:cNvSpPr>
              <a:spLocks noChangeAspect="1" noEditPoints="1"/>
            </p:cNvSpPr>
            <p:nvPr/>
          </p:nvSpPr>
          <p:spPr bwMode="auto">
            <a:xfrm>
              <a:off x="3400915" y="1348377"/>
              <a:ext cx="933078" cy="816565"/>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73"/>
            </a:p>
          </p:txBody>
        </p:sp>
      </p:grpSp>
      <p:cxnSp>
        <p:nvCxnSpPr>
          <p:cNvPr id="93" name="Straight Connector 92"/>
          <p:cNvCxnSpPr/>
          <p:nvPr/>
        </p:nvCxnSpPr>
        <p:spPr>
          <a:xfrm>
            <a:off x="1709617" y="4746937"/>
            <a:ext cx="816303"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9145527" y="1196520"/>
            <a:ext cx="3007327" cy="2809718"/>
            <a:chOff x="9020781" y="1209127"/>
            <a:chExt cx="2948627" cy="2754876"/>
          </a:xfrm>
        </p:grpSpPr>
        <p:sp>
          <p:nvSpPr>
            <p:cNvPr id="95" name="Rectangle 94"/>
            <p:cNvSpPr/>
            <p:nvPr/>
          </p:nvSpPr>
          <p:spPr>
            <a:xfrm>
              <a:off x="10125415" y="1209127"/>
              <a:ext cx="1843993" cy="888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rPr>
                <a:t>V1.0.0.0</a:t>
              </a:r>
            </a:p>
          </p:txBody>
        </p:sp>
        <p:cxnSp>
          <p:nvCxnSpPr>
            <p:cNvPr id="96" name="Straight Connector 95"/>
            <p:cNvCxnSpPr>
              <a:stCxn id="48" idx="3"/>
              <a:endCxn id="98" idx="1"/>
            </p:cNvCxnSpPr>
            <p:nvPr/>
          </p:nvCxnSpPr>
          <p:spPr>
            <a:xfrm flipV="1">
              <a:off x="9020781" y="1653193"/>
              <a:ext cx="851107" cy="231081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10013576" y="2169254"/>
            <a:ext cx="2139276"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8" name="Rectangle 97"/>
          <p:cNvSpPr/>
          <p:nvPr/>
        </p:nvSpPr>
        <p:spPr>
          <a:xfrm>
            <a:off x="10013576" y="1196519"/>
            <a:ext cx="2139273"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a:t>
            </a:r>
            <a:r>
              <a:rPr lang="en-US" sz="1873" dirty="0" smtClean="0">
                <a:gradFill>
                  <a:gsLst>
                    <a:gs pos="1250">
                      <a:schemeClr val="tx1"/>
                    </a:gs>
                    <a:gs pos="100000">
                      <a:schemeClr val="tx1"/>
                    </a:gs>
                  </a:gsLst>
                  <a:lin ang="5400000" scaled="0"/>
                </a:gradFill>
              </a:rPr>
              <a:t>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9" name="Multiply 98"/>
          <p:cNvSpPr/>
          <p:nvPr/>
        </p:nvSpPr>
        <p:spPr>
          <a:xfrm>
            <a:off x="10627407" y="2099040"/>
            <a:ext cx="1170185" cy="1059292"/>
          </a:xfrm>
          <a:prstGeom prst="mathMultiply">
            <a:avLst>
              <a:gd name="adj1" fmla="val 17155"/>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111010" tIns="55505" rIns="111010" bIns="55505" rtlCol="0" anchor="ctr"/>
          <a:lstStyle/>
          <a:p>
            <a:pPr algn="ctr"/>
            <a:endParaRPr lang="en-US" sz="1800"/>
          </a:p>
        </p:txBody>
      </p:sp>
    </p:spTree>
    <p:extLst>
      <p:ext uri="{BB962C8B-B14F-4D97-AF65-F5344CB8AC3E}">
        <p14:creationId xmlns:p14="http://schemas.microsoft.com/office/powerpoint/2010/main" val="3883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8" grpId="0" animBg="1"/>
      <p:bldP spid="89" grpId="0" animBg="1"/>
      <p:bldP spid="97" grpId="0" animBg="1"/>
      <p:bldP spid="98" grpId="0" animBg="1"/>
      <p:bldP spid="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t>
              </a:r>
              <a:r>
                <a:rPr lang="en-US" sz="2447" dirty="0" smtClean="0">
                  <a:solidFill>
                    <a:schemeClr val="tx1"/>
                  </a:solidFill>
                  <a:latin typeface="Segoe UI Light"/>
                </a:rPr>
                <a:t>Add-ins</a:t>
              </a:r>
              <a:endParaRPr lang="en-US" sz="2447" dirty="0">
                <a:solidFill>
                  <a:schemeClr val="tx1"/>
                </a:solidFill>
                <a:latin typeface="Segoe UI Light"/>
              </a:endParaRPr>
            </a:p>
            <a:p>
              <a:pPr marL="0" indent="0">
                <a:lnSpc>
                  <a:spcPct val="100000"/>
                </a:lnSpc>
                <a:spcBef>
                  <a:spcPts val="0"/>
                </a:spcBef>
                <a:spcAft>
                  <a:spcPts val="612"/>
                </a:spcAft>
                <a:buNone/>
              </a:pPr>
              <a:r>
                <a:rPr lang="en-US" sz="1937" dirty="0">
                  <a:solidFill>
                    <a:schemeClr val="tx1"/>
                  </a:solidFill>
                </a:rPr>
                <a:t>Implement complete </a:t>
              </a:r>
              <a:r>
                <a:rPr lang="en-US" sz="1937" dirty="0" smtClean="0">
                  <a:solidFill>
                    <a:schemeClr val="tx1"/>
                  </a:solidFill>
                </a:rPr>
                <a:t>App experiences </a:t>
              </a:r>
              <a:r>
                <a:rPr lang="en-US" sz="1937" dirty="0">
                  <a:solidFill>
                    <a:schemeClr val="tx1"/>
                  </a:solidFill>
                </a:rPr>
                <a:t>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390415" y="3061963"/>
            <a:ext cx="9681882" cy="384308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1156362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0" y="471091"/>
            <a:ext cx="7460827" cy="5595620"/>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pic>
        <p:nvPicPr>
          <p:cNvPr id="3" name="Picture 2"/>
          <p:cNvPicPr>
            <a:picLocks noChangeAspect="1"/>
          </p:cNvPicPr>
          <p:nvPr/>
        </p:nvPicPr>
        <p:blipFill>
          <a:blip r:embed="rId4"/>
          <a:stretch>
            <a:fillRect/>
          </a:stretch>
        </p:blipFill>
        <p:spPr>
          <a:xfrm>
            <a:off x="3310553" y="2109866"/>
            <a:ext cx="10098336" cy="4884659"/>
          </a:xfrm>
          <a:prstGeom prst="rect">
            <a:avLst/>
          </a:prstGeom>
        </p:spPr>
      </p:pic>
    </p:spTree>
    <p:extLst>
      <p:ext uri="{BB962C8B-B14F-4D97-AF65-F5344CB8AC3E}">
        <p14:creationId xmlns:p14="http://schemas.microsoft.com/office/powerpoint/2010/main" val="49520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a:t>
            </a:r>
            <a:r>
              <a:rPr lang="en-US" sz="3600" dirty="0" smtClean="0">
                <a:solidFill>
                  <a:schemeClr val="bg1">
                    <a:lumMod val="50000"/>
                  </a:schemeClr>
                </a:solidFill>
                <a:latin typeface="Segoe UI Light" panose="020B0502040204020203" pitchFamily="34" charset="0"/>
                <a:cs typeface="Segoe UI Light" panose="020B0502040204020203" pitchFamily="34" charset="0"/>
              </a:rPr>
              <a:t>dd-in </a:t>
            </a:r>
            <a:r>
              <a:rPr lang="en-US" sz="3600" dirty="0">
                <a:solidFill>
                  <a:schemeClr val="bg1">
                    <a:lumMod val="50000"/>
                  </a:schemeClr>
                </a:solidFill>
                <a:latin typeface="Segoe UI Light" panose="020B0502040204020203" pitchFamily="34" charset="0"/>
                <a:cs typeface="Segoe UI Light" panose="020B0502040204020203" pitchFamily="34" charset="0"/>
              </a:rPr>
              <a:t>model</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SharePoint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85499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t>
              </a:r>
              <a:r>
                <a:rPr lang="en-US" sz="2447" dirty="0" smtClean="0">
                  <a:solidFill>
                    <a:schemeClr val="tx1"/>
                  </a:solidFill>
                  <a:latin typeface="Segoe UI Light"/>
                </a:rPr>
                <a:t>Add-ins</a:t>
              </a:r>
              <a:endParaRPr lang="en-US" sz="2447" dirty="0">
                <a:solidFill>
                  <a:schemeClr val="tx1"/>
                </a:solidFill>
                <a:latin typeface="Segoe UI Light"/>
              </a:endParaRPr>
            </a:p>
            <a:p>
              <a:pPr marL="0" indent="0">
                <a:lnSpc>
                  <a:spcPct val="100000"/>
                </a:lnSpc>
                <a:spcBef>
                  <a:spcPts val="0"/>
                </a:spcBef>
                <a:spcAft>
                  <a:spcPts val="612"/>
                </a:spcAft>
                <a:buNone/>
              </a:pPr>
              <a:r>
                <a:rPr lang="en-US" sz="1937" dirty="0">
                  <a:solidFill>
                    <a:schemeClr val="tx1"/>
                  </a:solidFill>
                </a:rPr>
                <a:t>Implement complete </a:t>
              </a:r>
              <a:r>
                <a:rPr lang="en-US" sz="1937" dirty="0" smtClean="0">
                  <a:solidFill>
                    <a:schemeClr val="tx1"/>
                  </a:solidFill>
                </a:rPr>
                <a:t>Add-in </a:t>
              </a:r>
              <a:r>
                <a:rPr lang="en-US" sz="1937" dirty="0">
                  <a:solidFill>
                    <a:schemeClr val="tx1"/>
                  </a:solidFill>
                </a:rPr>
                <a:t>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04800" y="4277480"/>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04800" y="1814806"/>
            <a:ext cx="9681882" cy="127138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25605472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563" y="454866"/>
            <a:ext cx="7460827" cy="5888724"/>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stretch>
            <a:fillRect/>
          </a:stretch>
        </p:blipFill>
        <p:spPr>
          <a:xfrm>
            <a:off x="4705033" y="3315377"/>
            <a:ext cx="7460827" cy="3445890"/>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645503" y="492259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827379" y="545077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7078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t>
              </a:r>
              <a:r>
                <a:rPr lang="en-US" sz="2447" dirty="0" smtClean="0">
                  <a:solidFill>
                    <a:schemeClr val="tx1"/>
                  </a:solidFill>
                  <a:latin typeface="Segoe UI Light"/>
                </a:rPr>
                <a:t>Add-ins</a:t>
              </a:r>
              <a:endParaRPr lang="en-US" sz="2447" dirty="0">
                <a:solidFill>
                  <a:schemeClr val="tx1"/>
                </a:solidFill>
                <a:latin typeface="Segoe UI Light"/>
              </a:endParaRPr>
            </a:p>
            <a:p>
              <a:pPr marL="0" indent="0">
                <a:lnSpc>
                  <a:spcPct val="100000"/>
                </a:lnSpc>
                <a:spcBef>
                  <a:spcPts val="0"/>
                </a:spcBef>
                <a:spcAft>
                  <a:spcPts val="612"/>
                </a:spcAft>
                <a:buNone/>
              </a:pPr>
              <a:r>
                <a:rPr lang="en-US" sz="1937" dirty="0">
                  <a:solidFill>
                    <a:schemeClr val="tx1"/>
                  </a:solidFill>
                </a:rPr>
                <a:t>Implement complete </a:t>
              </a:r>
              <a:r>
                <a:rPr lang="en-US" sz="1937" dirty="0" smtClean="0">
                  <a:solidFill>
                    <a:schemeClr val="tx1"/>
                  </a:solidFill>
                </a:rPr>
                <a:t>Add-in </a:t>
              </a:r>
              <a:r>
                <a:rPr lang="en-US" sz="1937" dirty="0">
                  <a:solidFill>
                    <a:schemeClr val="tx1"/>
                  </a:solidFill>
                </a:rPr>
                <a:t>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40658" y="1915759"/>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40658" y="5447383"/>
            <a:ext cx="9681882" cy="119059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02614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41437" y="96837"/>
            <a:ext cx="9753600" cy="6800850"/>
          </a:xfrm>
          <a:prstGeom prst="rect">
            <a:avLst/>
          </a:prstGeom>
        </p:spPr>
      </p:pic>
      <p:sp>
        <p:nvSpPr>
          <p:cNvPr id="6" name="Right Arrow 5"/>
          <p:cNvSpPr/>
          <p:nvPr/>
        </p:nvSpPr>
        <p:spPr bwMode="auto">
          <a:xfrm>
            <a:off x="8834376" y="1477182"/>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6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smtClean="0">
                  <a:solidFill>
                    <a:schemeClr val="tx1"/>
                  </a:solidFill>
                  <a:latin typeface="Segoe UI Light"/>
                </a:rPr>
                <a:t>Add-in </a:t>
              </a:r>
              <a:r>
                <a:rPr lang="en-US" sz="2447" dirty="0">
                  <a:solidFill>
                    <a:schemeClr val="tx1"/>
                  </a:solidFill>
                  <a:latin typeface="Segoe UI Light"/>
                </a:rPr>
                <a:t>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t>
              </a:r>
              <a:r>
                <a:rPr lang="en-US" sz="2447" dirty="0" smtClean="0">
                  <a:solidFill>
                    <a:schemeClr val="tx1"/>
                  </a:solidFill>
                  <a:latin typeface="Segoe UI Light"/>
                </a:rPr>
                <a:t>Add-ins</a:t>
              </a:r>
              <a:endParaRPr lang="en-US" sz="2447" dirty="0">
                <a:solidFill>
                  <a:schemeClr val="tx1"/>
                </a:solidFill>
                <a:latin typeface="Segoe UI Light"/>
              </a:endParaRPr>
            </a:p>
            <a:p>
              <a:pPr marL="0" indent="0">
                <a:lnSpc>
                  <a:spcPct val="100000"/>
                </a:lnSpc>
                <a:spcBef>
                  <a:spcPts val="0"/>
                </a:spcBef>
                <a:spcAft>
                  <a:spcPts val="612"/>
                </a:spcAft>
                <a:buNone/>
              </a:pPr>
              <a:r>
                <a:rPr lang="en-US" sz="1937" dirty="0">
                  <a:solidFill>
                    <a:schemeClr val="tx1"/>
                  </a:solidFill>
                </a:rPr>
                <a:t>Implement complete </a:t>
              </a:r>
              <a:r>
                <a:rPr lang="en-US" sz="1937" dirty="0" smtClean="0">
                  <a:solidFill>
                    <a:schemeClr val="tx1"/>
                  </a:solidFill>
                </a:rPr>
                <a:t>Add-in </a:t>
              </a:r>
              <a:r>
                <a:rPr lang="en-US" sz="1937" dirty="0">
                  <a:solidFill>
                    <a:schemeClr val="tx1"/>
                  </a:solidFill>
                </a:rPr>
                <a:t>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460988" y="1951985"/>
            <a:ext cx="9681882" cy="35472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8954857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120" y="678729"/>
            <a:ext cx="9794235" cy="5884698"/>
          </a:xfrm>
          <a:prstGeom prst="rect">
            <a:avLst/>
          </a:prstGeom>
        </p:spPr>
      </p:pic>
      <p:sp>
        <p:nvSpPr>
          <p:cNvPr id="6" name="Right Arrow 5"/>
          <p:cNvSpPr/>
          <p:nvPr/>
        </p:nvSpPr>
        <p:spPr bwMode="auto">
          <a:xfrm>
            <a:off x="3904158" y="3571189"/>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949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SharePoint Add-ins </a:t>
            </a:r>
            <a:r>
              <a:rPr lang="en-US" b="0" dirty="0"/>
              <a:t>samples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049090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295776"/>
            <a:ext cx="11375536" cy="762786"/>
          </a:xfrm>
        </p:spPr>
        <p:txBody>
          <a:bodyPr/>
          <a:lstStyle/>
          <a:p>
            <a:r>
              <a:rPr lang="en-US" dirty="0"/>
              <a:t>Visual Studio </a:t>
            </a:r>
            <a:r>
              <a:rPr lang="en-US" dirty="0" smtClean="0"/>
              <a:t>2015</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896" y="1236094"/>
            <a:ext cx="8037349" cy="5574842"/>
          </a:xfrm>
          <a:prstGeom prst="rect">
            <a:avLst/>
          </a:prstGeom>
        </p:spPr>
      </p:pic>
    </p:spTree>
    <p:extLst>
      <p:ext uri="{BB962C8B-B14F-4D97-AF65-F5344CB8AC3E}">
        <p14:creationId xmlns:p14="http://schemas.microsoft.com/office/powerpoint/2010/main" val="3811729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467911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a:t>
            </a:r>
            <a:r>
              <a:rPr lang="en-US" sz="3200" spc="-102" dirty="0" smtClean="0"/>
              <a:t>SharePoint Add-in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5427620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a:t>
            </a:r>
            <a:r>
              <a:rPr lang="en-US" sz="3600" dirty="0">
                <a:solidFill>
                  <a:schemeClr val="bg1">
                    <a:lumMod val="50000"/>
                  </a:schemeClr>
                </a:solidFill>
                <a:latin typeface="Segoe UI Light" panose="020B0502040204020203" pitchFamily="34" charset="0"/>
                <a:cs typeface="Segoe UI Light" panose="020B0502040204020203" pitchFamily="34" charset="0"/>
              </a:rPr>
              <a:t>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SharePoint Add-ins</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9121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32550" y="1637782"/>
            <a:ext cx="10724938" cy="1608217"/>
          </a:xfrm>
        </p:spPr>
        <p:txBody>
          <a:bodyPr vert="horz" wrap="square" lIns="149217" tIns="93260" rIns="149217" bIns="93260" rtlCol="0">
            <a:spAutoFit/>
          </a:bodyPr>
          <a:lstStyle/>
          <a:p>
            <a:r>
              <a:rPr lang="en-US" sz="2800" b="1" dirty="0" smtClean="0">
                <a:solidFill>
                  <a:srgbClr val="000000"/>
                </a:solidFill>
                <a:hlinkClick r:id="rId2"/>
              </a:rPr>
              <a:t>SharePoint Code Samples  </a:t>
            </a:r>
            <a:endParaRPr lang="en-US" sz="2800" b="1" dirty="0" smtClean="0">
              <a:solidFill>
                <a:srgbClr val="000000"/>
              </a:solidFill>
            </a:endParaRPr>
          </a:p>
          <a:p>
            <a:r>
              <a:rPr lang="en-US" sz="2800" b="1" dirty="0" smtClean="0">
                <a:solidFill>
                  <a:srgbClr val="000000"/>
                </a:solidFill>
                <a:hlinkClick r:id="rId3"/>
              </a:rPr>
              <a:t>SharePoint Training videos &amp; hands on labs </a:t>
            </a:r>
            <a:endParaRPr lang="en-US" sz="2800" b="1" dirty="0" smtClean="0">
              <a:solidFill>
                <a:srgbClr val="000000"/>
              </a:solidFill>
            </a:endParaRPr>
          </a:p>
          <a:p>
            <a:r>
              <a:rPr lang="en-US" sz="2800" b="1" dirty="0" smtClean="0">
                <a:solidFill>
                  <a:srgbClr val="000000"/>
                </a:solidFill>
                <a:hlinkClick r:id="rId4"/>
              </a:rPr>
              <a:t>SharePoint 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282487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gr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53211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a:t>
                </a:r>
                <a:r>
                  <a:rPr lang="en-US" sz="1799" dirty="0" err="1">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2"/>
            <a:ext cx="1835475" cy="1683431"/>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51" y="4916033"/>
            <a:ext cx="3780906" cy="1597853"/>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406" y="6513601"/>
            <a:ext cx="12476922"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407"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45718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4711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a:t>
            </a:r>
            <a:r>
              <a:rPr lang="en-US" dirty="0" smtClean="0"/>
              <a:t>dd-in </a:t>
            </a:r>
            <a:r>
              <a:rPr lang="en-US" dirty="0"/>
              <a:t>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a:t>
            </a:r>
            <a:r>
              <a:rPr lang="en-US" dirty="0" smtClean="0"/>
              <a:t>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t>
            </a:r>
            <a:r>
              <a:rPr lang="en-US" sz="3671" dirty="0" smtClean="0"/>
              <a:t>Add-ins </a:t>
            </a:r>
            <a:r>
              <a:rPr lang="en-US" sz="3671" dirty="0"/>
              <a:t>do not “live” on the SharePoint server</a:t>
            </a:r>
          </a:p>
          <a:p>
            <a:pPr marL="0" indent="0">
              <a:buNone/>
            </a:pPr>
            <a:r>
              <a:rPr lang="en-US" sz="3671" dirty="0"/>
              <a:t>Custom code executes in the client, cloud or on-premises</a:t>
            </a:r>
          </a:p>
          <a:p>
            <a:pPr marL="0" indent="0">
              <a:buNone/>
            </a:pPr>
            <a:r>
              <a:rPr lang="en-US" sz="3671" dirty="0" smtClean="0"/>
              <a:t>Add-ins </a:t>
            </a:r>
            <a:r>
              <a:rPr lang="en-US" sz="3671" dirty="0"/>
              <a:t>are granted permissions to SharePoint via OAuth </a:t>
            </a:r>
          </a:p>
          <a:p>
            <a:pPr marL="0" indent="0">
              <a:buNone/>
            </a:pPr>
            <a:r>
              <a:rPr lang="en-US" sz="3671" dirty="0" smtClean="0"/>
              <a:t>Add-ins </a:t>
            </a:r>
            <a:r>
              <a:rPr lang="en-US" sz="3671" dirty="0"/>
              <a:t>communicate with SharePoint via REST/CSOM</a:t>
            </a:r>
          </a:p>
          <a:p>
            <a:pPr marL="0" indent="0">
              <a:buNone/>
            </a:pPr>
            <a:r>
              <a:rPr lang="en-US" sz="3671" dirty="0"/>
              <a:t>Acquire </a:t>
            </a:r>
            <a:r>
              <a:rPr lang="en-US" sz="3671" dirty="0" smtClean="0"/>
              <a:t>Add-ins </a:t>
            </a:r>
            <a:r>
              <a:rPr lang="en-US" sz="3671" dirty="0"/>
              <a:t>via centralized location</a:t>
            </a:r>
          </a:p>
          <a:p>
            <a:pPr marL="228292" lvl="1" indent="0">
              <a:buNone/>
            </a:pPr>
            <a:r>
              <a:rPr lang="en-US" dirty="0" smtClean="0"/>
              <a:t>Add-in </a:t>
            </a:r>
            <a:r>
              <a:rPr lang="en-US" dirty="0" smtClean="0"/>
              <a:t>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App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804525" y="1483010"/>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16382" y="1484226"/>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1.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00949F37-ADA0-43B5-A4BE-A06E29314F92}">
  <ds:schemaRefs>
    <ds:schemaRef ds:uri="http://schemas.microsoft.com/sharepoint/v3/contenttype/forms"/>
  </ds:schemaRefs>
</ds:datastoreItem>
</file>

<file path=customXml/itemProps2.xml><?xml version="1.0" encoding="utf-8"?>
<ds:datastoreItem xmlns:ds="http://schemas.openxmlformats.org/officeDocument/2006/customXml" ds:itemID="{CDCC3652-7098-4D06-B7D9-1273FE729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3BD6B7-4615-45E3-BF8C-DA148C6A139C}">
  <ds:schemaRef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3892</Words>
  <Application>Microsoft Office PowerPoint</Application>
  <PresentationFormat>Custom</PresentationFormat>
  <Paragraphs>601</Paragraphs>
  <Slides>46</Slides>
  <Notes>29</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46</vt:i4>
      </vt:variant>
    </vt:vector>
  </HeadingPairs>
  <TitlesOfParts>
    <vt:vector size="71" baseType="lpstr">
      <vt:lpstr>宋体</vt:lpstr>
      <vt:lpstr>Arial</vt:lpstr>
      <vt:lpstr>Calibri</vt:lpstr>
      <vt:lpstr>Calibri Light</vt:lpstr>
      <vt:lpstr>Consolas</vt:lpstr>
      <vt:lpstr>Courier New</vt:lpstr>
      <vt:lpstr>Segoe Light</vt:lpstr>
      <vt:lpstr>Segoe UI</vt:lpstr>
      <vt:lpstr>Segoe UI Black</vt:lpstr>
      <vt:lpstr>Segoe UI Light</vt:lpstr>
      <vt:lpstr>Segoe UI Semibold</vt:lpstr>
      <vt:lpstr>Times New Roman</vt:lpstr>
      <vt:lpstr>Wingdings</vt:lpstr>
      <vt:lpstr>5-30055_Office Template 2012 - 16x9 - White Background</vt:lpstr>
      <vt:lpstr>TechEd 2014 Dk Blue</vt:lpstr>
      <vt:lpstr>1_Metro Presentation</vt:lpstr>
      <vt:lpstr>2_Metro Presentation</vt:lpstr>
      <vt:lpstr>TEE14 Speaker PPT Template</vt:lpstr>
      <vt:lpstr>1_5-30055_Office Template 2012 - 16x9 - White Background</vt:lpstr>
      <vt:lpstr>2_TEE14 Speaker PPT Template</vt:lpstr>
      <vt:lpstr>2_5-30610_Microsoft_Ignite_Keynote_Template_CUSTOM_LIGHT</vt:lpstr>
      <vt:lpstr>1_5-30610_Microsoft_Ignite_Keynote_Template_CUSTOM_LIGHT</vt:lpstr>
      <vt:lpstr>2_5-30055_Office Template 2012 - 16x9 - White Background</vt:lpstr>
      <vt:lpstr>5-30610_Microsoft_Ignite_Keynote_Template_CUSTOM_LIGHT</vt:lpstr>
      <vt:lpstr>Office Theme</vt:lpstr>
      <vt:lpstr>Office 365 Development</vt:lpstr>
      <vt:lpstr>Getting started with SharePoint Add-ins</vt:lpstr>
      <vt:lpstr>Agenda</vt:lpstr>
      <vt:lpstr>Developer vision</vt:lpstr>
      <vt:lpstr>Intro to the Add-in model</vt:lpstr>
      <vt:lpstr>Contextual Add-ins</vt:lpstr>
      <vt:lpstr>Introducing the Add-in model</vt:lpstr>
      <vt:lpstr>Modern App development </vt:lpstr>
      <vt:lpstr>PowerPoint Presentation</vt:lpstr>
      <vt:lpstr>SharePoint Add-ins</vt:lpstr>
      <vt:lpstr>SharePoint building blocks</vt:lpstr>
      <vt:lpstr>Architecture of Add-ins</vt:lpstr>
      <vt:lpstr>Client-side pattern</vt:lpstr>
      <vt:lpstr>Server-side pattern</vt:lpstr>
      <vt:lpstr>Hybrid pattern</vt:lpstr>
      <vt:lpstr>Provider versus SharePoint hosted</vt:lpstr>
      <vt:lpstr>Add-in isolation</vt:lpstr>
      <vt:lpstr>Understanding the Add-in URL</vt:lpstr>
      <vt:lpstr>Add-in entry points</vt:lpstr>
      <vt:lpstr>The SharePoint client APIs</vt:lpstr>
      <vt:lpstr>PowerPoint Presentation</vt:lpstr>
      <vt:lpstr>Add-ins in site collection hierarchy</vt:lpstr>
      <vt:lpstr>Centrally deployed Add-ins</vt:lpstr>
      <vt:lpstr>Packaging and publishing Add-ins</vt:lpstr>
      <vt:lpstr>Cross domain calls</vt:lpstr>
      <vt:lpstr>Versioning</vt:lpstr>
      <vt:lpstr>SP Add-in upgrade process</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PowerPoint Presentation</vt:lpstr>
      <vt:lpstr>Getting started</vt:lpstr>
      <vt:lpstr>Visual Studio 2015</vt:lpstr>
      <vt:lpstr>Environment</vt:lpstr>
      <vt:lpstr>PowerPoint Presentation</vt:lpstr>
      <vt:lpstr>Conclusion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2015-12-29T16:50:33Z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300x259x1</vt:lpwstr>
  </property>
</Properties>
</file>